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83" r:id="rId15"/>
    <p:sldId id="285" r:id="rId16"/>
    <p:sldId id="286" r:id="rId17"/>
    <p:sldId id="284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0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2B744-1F5D-C043-301E-FDD5B5112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55DFE12-9F2D-5C02-CB4E-F751FE8F5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EBCF58-121B-07D5-A815-26D8F07A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A86961-DCD7-4645-629C-CA20538B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6BD3A4-947F-334B-D97A-4F9F3DD1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55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8D0380-950D-0EB3-F821-03F4508FB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035F00-FD85-51C4-43B5-7F049F590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1B2DB4-D29F-9C6A-5999-72150C15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74DC32-465E-F753-963C-7B7C96850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EBFEF8-E4F3-D916-581F-219CD8410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508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207A4-E570-9A26-41C4-3ABA7F38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78DFE1-769D-C827-9998-F44CEA38F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1AAB41-3DDB-1920-EDE7-45768C2B8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B322CD-8F7B-88BA-A2A3-A3A458215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33F1C7-D3F0-2A37-B94E-239E8447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463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3A0752-9F6C-2508-AE2B-3F7A7EF3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9CC9D8-3C56-F907-B56A-E5B8589E5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C444C7-103E-FD3F-090E-FDB5759D2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217FCF-2142-E0CA-6C18-6C95D434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4D8E9F-253E-1D82-97A9-15CA65474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77128A-737C-CA38-3862-20CEA44F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920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C56D1A-FB16-5E31-A106-DCF02DAC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B02E7C-260D-60C5-FCCA-DFC01F142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BAA659-ACC6-6F45-429A-9678890E7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13D315E-F577-54BA-0BC7-11B2F9E49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699DE7-3CB8-893F-47F6-D80F369F8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B0DFB00-0D40-DE77-E458-EEAD8647A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E3B62EA-C11C-ED4C-E412-13015E94D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0B67572-C038-B8EE-3F4A-66F2EB5B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7959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9ACFB3-6E7C-10C3-4227-DCC235908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DEFDC94-EB77-1206-3206-1B33F78EA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FB27BA-C6C4-956D-BB12-8D4F16B5C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DD0AACD-7B23-7A5E-6C34-7DCB44F6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249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E546190-2158-46F8-6A32-12FE189E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3512C2-3838-72C2-51DD-8E904012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07A5F-B186-54C0-5D19-2284F293A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775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B735BD-C3BB-8927-3AF4-94F9438C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16762-3893-E59B-CB9B-C02C1AA3B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AA56D-7451-C3C5-6D51-B2650A454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28E855-990E-30E6-3512-97221C46C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7DA99E-7FBF-A00D-442B-2D8D7E78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1B805B-BFA9-DDA6-CEEA-6ADEA1A0E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91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7BD84F-84C9-AF27-1A59-8346212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BB0A76F-B479-8050-2AD7-B9A011F11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0EFA31-6C28-3C82-9363-FE2CAD862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00E6CE-098C-0ED3-86A0-E120929DD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0CC86E-6091-D81E-FA00-BF21FA58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DE2F81-7731-1152-9792-87A036E1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853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11DD4-0674-E844-9E12-5F2805D4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F851AA-3284-5ED7-C023-2D29A3898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1C3777-D1E7-BA80-B662-AF007330B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D95CC9-AF53-F0AA-FD40-F3E2CCEC5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D1B16D-B121-595D-C223-CB5F9D12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341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0C1838-1DC8-7579-5F22-B30187479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670889-BEC7-D29F-E1AC-BF218674A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15CB33-44D0-A76C-3FF3-EEA9A801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78635D-6139-9A84-B3F9-9BCA8035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41DB96-ECF2-C664-F90E-E7B4E08A6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53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C56813-2AEB-CC25-B5BE-39156AC4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5FFF8B-ED7D-4F9C-5CD8-CC3E43D1D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1D59E3-C823-D4DA-54BF-4D8DB9BF0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EDBEE3-4AC2-F046-910D-39992CB67F1C}" type="datetimeFigureOut">
              <a:rPr kumimoji="1" lang="zh-CN" altLang="en-US" smtClean="0"/>
              <a:t>2026/9/24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C1EF5F-1486-06C8-051E-7B825CAD5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6A3C8D-E9F0-A63A-F26B-7851D262D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345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2866A2-71A8-B987-9B30-2DC34D9DB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141" y="-72591"/>
            <a:ext cx="7380952" cy="4076190"/>
          </a:xfrm>
          <a:prstGeom prst="rect">
            <a:avLst/>
          </a:prstGeom>
        </p:spPr>
      </p:pic>
      <p:pic>
        <p:nvPicPr>
          <p:cNvPr id="3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0" y="1182142"/>
            <a:ext cx="1333500" cy="571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57250" y="1619250"/>
            <a:ext cx="5692840" cy="15407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4320"/>
              </a:lnSpc>
              <a:buNone/>
            </a:pPr>
            <a:r>
              <a:rPr lang="ro-RO" sz="3600" b="1" kern="0" spc="7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SITUAȚIA LA INVĂȚĂTURĂ</a:t>
            </a:r>
            <a:r>
              <a:rPr lang="en-US" sz="3600" b="1" kern="0" spc="7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ȘI PERFORMANȚELE ȘCOLARE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857250" y="3551783"/>
            <a:ext cx="10477500" cy="1181100"/>
          </a:xfrm>
          <a:prstGeom prst="roundRect">
            <a:avLst>
              <a:gd name="adj" fmla="val 9677"/>
            </a:avLst>
          </a:prstGeom>
          <a:noFill/>
          <a:ln/>
          <a:effectLst>
            <a:outerShdw blurRad="285750" dist="95250" dir="5400000" algn="bl" rotWithShape="0">
              <a:srgbClr val="000000">
                <a:alpha val="50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57250" y="4003599"/>
            <a:ext cx="10477500" cy="108168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103376" y="4256583"/>
            <a:ext cx="9985248" cy="7132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880"/>
              </a:lnSpc>
              <a:buNone/>
            </a:pPr>
            <a:r>
              <a:rPr lang="en-US" sz="2400" b="1" kern="0" spc="15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ȘCOALA GIMNAZIALĂ «OCTAVIAN GOGA» RĂȘINARI, ANUL ȘCOLAR 2025-2026</a:t>
            </a:r>
            <a:endParaRPr lang="en-US" sz="2400" dirty="0"/>
          </a:p>
        </p:txBody>
      </p:sp>
      <p:pic>
        <p:nvPicPr>
          <p:cNvPr id="8" name="Image 3" descr="image.png"/>
          <p:cNvPicPr>
            <a:picLocks noChangeAspect="1"/>
          </p:cNvPicPr>
          <p:nvPr/>
        </p:nvPicPr>
        <p:blipFill>
          <a:blip r:embed="rId6"/>
          <a:srcRect r="291"/>
          <a:stretch/>
        </p:blipFill>
        <p:spPr>
          <a:xfrm>
            <a:off x="4889241" y="5216614"/>
            <a:ext cx="5486972" cy="118110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033963" y="5342483"/>
            <a:ext cx="2212848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</a:t>
            </a:r>
            <a:r>
              <a:rPr lang="ro-RO" sz="1350" b="1" kern="0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iulie</a:t>
            </a:r>
            <a:r>
              <a:rPr lang="en-US" sz="1350" b="1" kern="0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2026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762000" y="1449586"/>
            <a:ext cx="10668000" cy="0"/>
          </a:xfrm>
          <a:prstGeom prst="line">
            <a:avLst/>
          </a:prstGeom>
          <a:noFill/>
          <a:ln w="19050">
            <a:solidFill>
              <a:srgbClr val="00E0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62000" y="477143"/>
            <a:ext cx="10762488" cy="868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BAZA LEGISLATIVĂ (1) — Guvernul României și Ministerul Educației</a:t>
            </a:r>
            <a:endParaRPr lang="en-US" sz="2850" dirty="0"/>
          </a:p>
        </p:txBody>
      </p:sp>
      <p:sp>
        <p:nvSpPr>
          <p:cNvPr id="8" name="Text 5"/>
          <p:cNvSpPr/>
          <p:nvPr/>
        </p:nvSpPr>
        <p:spPr>
          <a:xfrm>
            <a:off x="762000" y="2973586"/>
            <a:ext cx="10936224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MINISTERUL EDUCAȚIEI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61554" y="3317379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62000" y="3318421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Legea nr. 198/4 iulie 2023, Legea învățământului preuniversitar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86054" y="3317379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86500" y="3318421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O.M.E. nr. 6072/31.08.2023 privind aprobarea unor măsuri tranzitorii aplicabile la nivelul sistemului național de învățământ preuniversitar și superior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61554" y="3740348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62000" y="3741390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Legea nr. 87/2006 pentru aprobarea O.U.G. nr. 75/12.07.2005, privind asigurarea calității educației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286054" y="3740348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286500" y="3741390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 err="1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Lgea</a:t>
            </a: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nr. 35/2006 privind creșterea siguranței în unitățile de învățământ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61554" y="4163318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62000" y="4164360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H.G. nr. 369/29 martie 2021 privind organizarea și funcționarea Ministerului Educației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286054" y="4163318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6286500" y="4164360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O.M.E.C.T.S nr. 5530/5.10.2011 privind Regulamentul-cadru de organizare și funcționare a inspectoratelor școlare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761554" y="4586288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762000" y="4587329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O.M.E.C. nr. 6106/3.12.2020, Regulamentul de organizare și desfășurare a inspecției școlare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286054" y="4586288"/>
            <a:ext cx="91440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286500" y="4587329"/>
            <a:ext cx="5184648" cy="347472"/>
          </a:xfrm>
          <a:prstGeom prst="rect">
            <a:avLst/>
          </a:prstGeom>
          <a:noFill/>
          <a:ln/>
        </p:spPr>
        <p:txBody>
          <a:bodyPr vert="horz" wrap="square" lIns="19050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O.M.E. nr. 4183/1.07.2022 privind Regulamentul-cadru de organizare și funcționare a unităților de învățământ preuniversitar</a:t>
            </a:r>
            <a:endParaRPr lang="en-US" sz="105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7CFAAE9-8BB6-402A-941D-465F41656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5822"/>
            <a:ext cx="12192000" cy="55121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6250" y="2206228"/>
            <a:ext cx="3118104" cy="10881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4290"/>
              </a:lnSpc>
              <a:buNone/>
            </a:pPr>
            <a:r>
              <a:rPr lang="en-US" sz="390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Cuprins Raport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76250" y="3484364"/>
            <a:ext cx="2990850" cy="1169194"/>
          </a:xfrm>
          <a:prstGeom prst="roundRect">
            <a:avLst>
              <a:gd name="adj" fmla="val 12220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334D6E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7225" y="3665339"/>
            <a:ext cx="219075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1550" y="3667125"/>
            <a:ext cx="2350008" cy="347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Context:</a:t>
            </a:r>
            <a:r>
              <a:rPr lang="en-US" sz="97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Performanță Octavian Goga Rășinari, 2025-2026.</a:t>
            </a:r>
            <a:endParaRPr lang="en-US" sz="975" dirty="0"/>
          </a:p>
        </p:txBody>
      </p:sp>
      <p:pic>
        <p:nvPicPr>
          <p:cNvPr id="7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0053" y="4126111"/>
            <a:ext cx="171450" cy="1714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31515" y="4127897"/>
            <a:ext cx="2386584" cy="347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Obiectiv:</a:t>
            </a:r>
            <a:r>
              <a:rPr lang="en-US" sz="97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Analiza strategiilor și progresului educațional.</a:t>
            </a:r>
            <a:endParaRPr lang="en-US" sz="975" dirty="0"/>
          </a:p>
        </p:txBody>
      </p:sp>
      <p:sp>
        <p:nvSpPr>
          <p:cNvPr id="9" name="Text 4"/>
          <p:cNvSpPr/>
          <p:nvPr/>
        </p:nvSpPr>
        <p:spPr>
          <a:xfrm>
            <a:off x="3752850" y="1866900"/>
            <a:ext cx="825703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PREZENTARE GENERALĂ STRATEGICĂ</a:t>
            </a:r>
            <a:endParaRPr lang="en-US" sz="975" dirty="0"/>
          </a:p>
        </p:txBody>
      </p:sp>
      <p:sp>
        <p:nvSpPr>
          <p:cNvPr id="10" name="Text 5"/>
          <p:cNvSpPr/>
          <p:nvPr/>
        </p:nvSpPr>
        <p:spPr>
          <a:xfrm>
            <a:off x="3752850" y="213360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3857625" y="22383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7"/>
          <p:cNvSpPr/>
          <p:nvPr/>
        </p:nvSpPr>
        <p:spPr>
          <a:xfrm>
            <a:off x="3857625" y="22383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4143375" y="21336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Obiective strategice</a:t>
            </a:r>
            <a:endParaRPr lang="en-US" sz="825" dirty="0"/>
          </a:p>
        </p:txBody>
      </p:sp>
      <p:sp>
        <p:nvSpPr>
          <p:cNvPr id="14" name="Text 9"/>
          <p:cNvSpPr/>
          <p:nvPr/>
        </p:nvSpPr>
        <p:spPr>
          <a:xfrm>
            <a:off x="3752850" y="260985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0"/>
          <p:cNvSpPr/>
          <p:nvPr/>
        </p:nvSpPr>
        <p:spPr>
          <a:xfrm>
            <a:off x="3857625" y="27146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3857625" y="27146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4143375" y="26098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 școlară</a:t>
            </a:r>
            <a:endParaRPr lang="en-US" sz="825" dirty="0"/>
          </a:p>
        </p:txBody>
      </p:sp>
      <p:sp>
        <p:nvSpPr>
          <p:cNvPr id="18" name="Text 13"/>
          <p:cNvSpPr/>
          <p:nvPr/>
        </p:nvSpPr>
        <p:spPr>
          <a:xfrm>
            <a:off x="3752850" y="308610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3857625" y="31908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3857625" y="31908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143375" y="30861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Evoluția claselor</a:t>
            </a:r>
            <a:endParaRPr lang="en-US" sz="825" dirty="0"/>
          </a:p>
        </p:txBody>
      </p:sp>
      <p:sp>
        <p:nvSpPr>
          <p:cNvPr id="22" name="Text 17"/>
          <p:cNvSpPr/>
          <p:nvPr/>
        </p:nvSpPr>
        <p:spPr>
          <a:xfrm>
            <a:off x="3752850" y="356235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8"/>
          <p:cNvSpPr/>
          <p:nvPr/>
        </p:nvSpPr>
        <p:spPr>
          <a:xfrm>
            <a:off x="3857625" y="36671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3857625" y="36671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5" name="Text 20"/>
          <p:cNvSpPr/>
          <p:nvPr/>
        </p:nvSpPr>
        <p:spPr>
          <a:xfrm>
            <a:off x="4143375" y="35623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Componența facultății</a:t>
            </a:r>
            <a:endParaRPr lang="en-US" sz="825" dirty="0"/>
          </a:p>
        </p:txBody>
      </p:sp>
      <p:sp>
        <p:nvSpPr>
          <p:cNvPr id="26" name="Text 21"/>
          <p:cNvSpPr/>
          <p:nvPr/>
        </p:nvSpPr>
        <p:spPr>
          <a:xfrm>
            <a:off x="3752850" y="403860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2"/>
          <p:cNvSpPr/>
          <p:nvPr/>
        </p:nvSpPr>
        <p:spPr>
          <a:xfrm>
            <a:off x="3857625" y="41433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3"/>
          <p:cNvSpPr/>
          <p:nvPr/>
        </p:nvSpPr>
        <p:spPr>
          <a:xfrm>
            <a:off x="3857625" y="41433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29" name="Text 24"/>
          <p:cNvSpPr/>
          <p:nvPr/>
        </p:nvSpPr>
        <p:spPr>
          <a:xfrm>
            <a:off x="4143375" y="40386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Mobilitate profesională</a:t>
            </a:r>
            <a:endParaRPr lang="en-US" sz="825" dirty="0"/>
          </a:p>
        </p:txBody>
      </p:sp>
      <p:sp>
        <p:nvSpPr>
          <p:cNvPr id="30" name="Text 25"/>
          <p:cNvSpPr/>
          <p:nvPr/>
        </p:nvSpPr>
        <p:spPr>
          <a:xfrm>
            <a:off x="3752850" y="451485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6"/>
          <p:cNvSpPr/>
          <p:nvPr/>
        </p:nvSpPr>
        <p:spPr>
          <a:xfrm>
            <a:off x="3857625" y="46196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3857625" y="46196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33" name="Text 28"/>
          <p:cNvSpPr/>
          <p:nvPr/>
        </p:nvSpPr>
        <p:spPr>
          <a:xfrm>
            <a:off x="4143375" y="45148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Modernizare infrastructură</a:t>
            </a:r>
            <a:endParaRPr lang="en-US" sz="825" dirty="0"/>
          </a:p>
        </p:txBody>
      </p:sp>
      <p:sp>
        <p:nvSpPr>
          <p:cNvPr id="34" name="Text 29"/>
          <p:cNvSpPr/>
          <p:nvPr/>
        </p:nvSpPr>
        <p:spPr>
          <a:xfrm>
            <a:off x="6470600" y="2133600"/>
            <a:ext cx="2622649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0"/>
          <p:cNvSpPr/>
          <p:nvPr/>
        </p:nvSpPr>
        <p:spPr>
          <a:xfrm>
            <a:off x="6575375" y="22383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1"/>
          <p:cNvSpPr/>
          <p:nvPr/>
        </p:nvSpPr>
        <p:spPr>
          <a:xfrm>
            <a:off x="6575375" y="22383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37" name="Text 32"/>
          <p:cNvSpPr/>
          <p:nvPr/>
        </p:nvSpPr>
        <p:spPr>
          <a:xfrm>
            <a:off x="6861125" y="21336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Transformare digitală PNRAS</a:t>
            </a:r>
            <a:endParaRPr lang="en-US" sz="825" dirty="0"/>
          </a:p>
        </p:txBody>
      </p:sp>
      <p:sp>
        <p:nvSpPr>
          <p:cNvPr id="38" name="Text 33"/>
          <p:cNvSpPr/>
          <p:nvPr/>
        </p:nvSpPr>
        <p:spPr>
          <a:xfrm>
            <a:off x="6470600" y="2609850"/>
            <a:ext cx="2622649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4"/>
          <p:cNvSpPr/>
          <p:nvPr/>
        </p:nvSpPr>
        <p:spPr>
          <a:xfrm>
            <a:off x="6575375" y="27146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5"/>
          <p:cNvSpPr/>
          <p:nvPr/>
        </p:nvSpPr>
        <p:spPr>
          <a:xfrm>
            <a:off x="6575375" y="27146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41" name="Text 36"/>
          <p:cNvSpPr/>
          <p:nvPr/>
        </p:nvSpPr>
        <p:spPr>
          <a:xfrm>
            <a:off x="6861125" y="26098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 financiar</a:t>
            </a:r>
            <a:endParaRPr lang="en-US" sz="825" dirty="0"/>
          </a:p>
        </p:txBody>
      </p:sp>
      <p:sp>
        <p:nvSpPr>
          <p:cNvPr id="42" name="Text 37"/>
          <p:cNvSpPr/>
          <p:nvPr/>
        </p:nvSpPr>
        <p:spPr>
          <a:xfrm>
            <a:off x="6470600" y="3086100"/>
            <a:ext cx="2622649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8"/>
          <p:cNvSpPr/>
          <p:nvPr/>
        </p:nvSpPr>
        <p:spPr>
          <a:xfrm>
            <a:off x="6575375" y="31908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9"/>
          <p:cNvSpPr/>
          <p:nvPr/>
        </p:nvSpPr>
        <p:spPr>
          <a:xfrm>
            <a:off x="6575375" y="31908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45" name="Text 40"/>
          <p:cNvSpPr/>
          <p:nvPr/>
        </p:nvSpPr>
        <p:spPr>
          <a:xfrm>
            <a:off x="6861125" y="30861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Proiecte internaționale</a:t>
            </a:r>
            <a:endParaRPr lang="en-US" sz="825" dirty="0"/>
          </a:p>
        </p:txBody>
      </p:sp>
      <p:sp>
        <p:nvSpPr>
          <p:cNvPr id="46" name="Text 41"/>
          <p:cNvSpPr/>
          <p:nvPr/>
        </p:nvSpPr>
        <p:spPr>
          <a:xfrm>
            <a:off x="6470600" y="3562350"/>
            <a:ext cx="2622649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42"/>
          <p:cNvSpPr/>
          <p:nvPr/>
        </p:nvSpPr>
        <p:spPr>
          <a:xfrm>
            <a:off x="6575375" y="36671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3"/>
          <p:cNvSpPr/>
          <p:nvPr/>
        </p:nvSpPr>
        <p:spPr>
          <a:xfrm>
            <a:off x="6575375" y="36671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49" name="Text 44"/>
          <p:cNvSpPr/>
          <p:nvPr/>
        </p:nvSpPr>
        <p:spPr>
          <a:xfrm>
            <a:off x="6861125" y="35623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Rata de promovare</a:t>
            </a:r>
            <a:endParaRPr lang="en-US" sz="825" dirty="0"/>
          </a:p>
        </p:txBody>
      </p:sp>
      <p:sp>
        <p:nvSpPr>
          <p:cNvPr id="50" name="Text 45"/>
          <p:cNvSpPr/>
          <p:nvPr/>
        </p:nvSpPr>
        <p:spPr>
          <a:xfrm>
            <a:off x="6470600" y="4038600"/>
            <a:ext cx="2622649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6"/>
          <p:cNvSpPr/>
          <p:nvPr/>
        </p:nvSpPr>
        <p:spPr>
          <a:xfrm>
            <a:off x="6575375" y="41433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7"/>
          <p:cNvSpPr/>
          <p:nvPr/>
        </p:nvSpPr>
        <p:spPr>
          <a:xfrm>
            <a:off x="6575375" y="41433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3" name="Text 48"/>
          <p:cNvSpPr/>
          <p:nvPr/>
        </p:nvSpPr>
        <p:spPr>
          <a:xfrm>
            <a:off x="6861125" y="40386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Examene naționale</a:t>
            </a:r>
            <a:endParaRPr lang="en-US" sz="825" dirty="0"/>
          </a:p>
        </p:txBody>
      </p:sp>
      <p:sp>
        <p:nvSpPr>
          <p:cNvPr id="54" name="Text 49"/>
          <p:cNvSpPr/>
          <p:nvPr/>
        </p:nvSpPr>
        <p:spPr>
          <a:xfrm>
            <a:off x="9188500" y="213360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50"/>
          <p:cNvSpPr/>
          <p:nvPr/>
        </p:nvSpPr>
        <p:spPr>
          <a:xfrm>
            <a:off x="9293275" y="22383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51"/>
          <p:cNvSpPr/>
          <p:nvPr/>
        </p:nvSpPr>
        <p:spPr>
          <a:xfrm>
            <a:off x="9293275" y="22383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7" name="Text 52"/>
          <p:cNvSpPr/>
          <p:nvPr/>
        </p:nvSpPr>
        <p:spPr>
          <a:xfrm>
            <a:off x="9579025" y="21336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Educație incluzivă</a:t>
            </a:r>
            <a:endParaRPr lang="en-US" sz="825" dirty="0"/>
          </a:p>
        </p:txBody>
      </p:sp>
      <p:sp>
        <p:nvSpPr>
          <p:cNvPr id="58" name="Text 53"/>
          <p:cNvSpPr/>
          <p:nvPr/>
        </p:nvSpPr>
        <p:spPr>
          <a:xfrm>
            <a:off x="9188500" y="260985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00E0FF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4"/>
          <p:cNvSpPr/>
          <p:nvPr/>
        </p:nvSpPr>
        <p:spPr>
          <a:xfrm>
            <a:off x="9293275" y="27146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5"/>
          <p:cNvSpPr/>
          <p:nvPr/>
        </p:nvSpPr>
        <p:spPr>
          <a:xfrm>
            <a:off x="9293275" y="27146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1" name="Text 56"/>
          <p:cNvSpPr/>
          <p:nvPr/>
        </p:nvSpPr>
        <p:spPr>
          <a:xfrm>
            <a:off x="9579025" y="26098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Challenge Rășinari</a:t>
            </a:r>
            <a:endParaRPr lang="en-US" sz="825" dirty="0"/>
          </a:p>
        </p:txBody>
      </p:sp>
      <p:sp>
        <p:nvSpPr>
          <p:cNvPr id="62" name="Text 57"/>
          <p:cNvSpPr/>
          <p:nvPr/>
        </p:nvSpPr>
        <p:spPr>
          <a:xfrm>
            <a:off x="9188500" y="308610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8"/>
          <p:cNvSpPr/>
          <p:nvPr/>
        </p:nvSpPr>
        <p:spPr>
          <a:xfrm>
            <a:off x="9293275" y="31908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9"/>
          <p:cNvSpPr/>
          <p:nvPr/>
        </p:nvSpPr>
        <p:spPr>
          <a:xfrm>
            <a:off x="9293275" y="31908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5" name="Text 60"/>
          <p:cNvSpPr/>
          <p:nvPr/>
        </p:nvSpPr>
        <p:spPr>
          <a:xfrm>
            <a:off x="9579025" y="30861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Activități extracurriculare</a:t>
            </a:r>
            <a:endParaRPr lang="en-US" sz="825" dirty="0"/>
          </a:p>
        </p:txBody>
      </p:sp>
      <p:sp>
        <p:nvSpPr>
          <p:cNvPr id="66" name="Text 61"/>
          <p:cNvSpPr/>
          <p:nvPr/>
        </p:nvSpPr>
        <p:spPr>
          <a:xfrm>
            <a:off x="9188500" y="356235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62"/>
          <p:cNvSpPr/>
          <p:nvPr/>
        </p:nvSpPr>
        <p:spPr>
          <a:xfrm>
            <a:off x="9293275" y="366712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8" name="Text 63"/>
          <p:cNvSpPr/>
          <p:nvPr/>
        </p:nvSpPr>
        <p:spPr>
          <a:xfrm>
            <a:off x="9293275" y="366712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9" name="Text 64"/>
          <p:cNvSpPr/>
          <p:nvPr/>
        </p:nvSpPr>
        <p:spPr>
          <a:xfrm>
            <a:off x="9579025" y="356235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 SWOT</a:t>
            </a:r>
            <a:endParaRPr lang="en-US" sz="825" dirty="0"/>
          </a:p>
        </p:txBody>
      </p:sp>
      <p:sp>
        <p:nvSpPr>
          <p:cNvPr id="70" name="Text 65"/>
          <p:cNvSpPr/>
          <p:nvPr/>
        </p:nvSpPr>
        <p:spPr>
          <a:xfrm>
            <a:off x="9188500" y="4038600"/>
            <a:ext cx="2622500" cy="419100"/>
          </a:xfrm>
          <a:prstGeom prst="roundRect">
            <a:avLst>
              <a:gd name="adj" fmla="val 13636"/>
            </a:avLst>
          </a:prstGeom>
          <a:solidFill>
            <a:srgbClr val="1E2A38"/>
          </a:solidFill>
          <a:ln w="9525">
            <a:solidFill>
              <a:srgbClr val="2A3B55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1" name="Text 66"/>
          <p:cNvSpPr/>
          <p:nvPr/>
        </p:nvSpPr>
        <p:spPr>
          <a:xfrm>
            <a:off x="9293275" y="4143375"/>
            <a:ext cx="209550" cy="209550"/>
          </a:xfrm>
          <a:prstGeom prst="roundRect">
            <a:avLst>
              <a:gd name="adj" fmla="val 960000"/>
            </a:avLst>
          </a:prstGeom>
          <a:solidFill>
            <a:srgbClr val="00E0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7"/>
          <p:cNvSpPr/>
          <p:nvPr/>
        </p:nvSpPr>
        <p:spPr>
          <a:xfrm>
            <a:off x="9293275" y="4143375"/>
            <a:ext cx="246888" cy="2103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3" name="Text 68"/>
          <p:cNvSpPr/>
          <p:nvPr/>
        </p:nvSpPr>
        <p:spPr>
          <a:xfrm>
            <a:off x="9579025" y="4038600"/>
            <a:ext cx="2258568" cy="420624"/>
          </a:xfrm>
          <a:prstGeom prst="rect">
            <a:avLst/>
          </a:prstGeom>
          <a:noFill/>
          <a:ln/>
        </p:spPr>
        <p:txBody>
          <a:bodyPr vert="horz" wrap="square" lIns="0" tIns="57150" rIns="95250" bIns="57150" rtlCol="0" anchor="ctr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Perspective viitoare</a:t>
            </a:r>
            <a:endParaRPr lang="en-US" sz="825" dirty="0"/>
          </a:p>
        </p:txBody>
      </p:sp>
      <p:sp>
        <p:nvSpPr>
          <p:cNvPr id="75" name="Text 69"/>
          <p:cNvSpPr/>
          <p:nvPr/>
        </p:nvSpPr>
        <p:spPr>
          <a:xfrm>
            <a:off x="476250" y="9503271"/>
            <a:ext cx="3099816" cy="8778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endParaRPr lang="en-US" sz="3150" dirty="0"/>
          </a:p>
        </p:txBody>
      </p:sp>
      <p:pic>
        <p:nvPicPr>
          <p:cNvPr id="77" name="Image 4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7225" y="10752832"/>
            <a:ext cx="219075" cy="171450"/>
          </a:xfrm>
          <a:prstGeom prst="rect">
            <a:avLst/>
          </a:prstGeom>
        </p:spPr>
      </p:pic>
      <p:sp>
        <p:nvSpPr>
          <p:cNvPr id="78" name="Text 71"/>
          <p:cNvSpPr/>
          <p:nvPr/>
        </p:nvSpPr>
        <p:spPr>
          <a:xfrm>
            <a:off x="971550" y="10750748"/>
            <a:ext cx="2350008" cy="5303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Proiect sportiv finanțat de Consiliul Local pentru promovarea mișcării și competiției sănătoase.</a:t>
            </a:r>
            <a:endParaRPr lang="en-US" sz="975" dirty="0"/>
          </a:p>
        </p:txBody>
      </p:sp>
      <p:sp>
        <p:nvSpPr>
          <p:cNvPr id="86" name="Text 76"/>
          <p:cNvSpPr/>
          <p:nvPr/>
        </p:nvSpPr>
        <p:spPr>
          <a:xfrm>
            <a:off x="3752850" y="11613356"/>
            <a:ext cx="8058150" cy="471488"/>
          </a:xfrm>
          <a:prstGeom prst="roundRect">
            <a:avLst>
              <a:gd name="adj" fmla="val 24242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Shape 77"/>
          <p:cNvSpPr/>
          <p:nvPr/>
        </p:nvSpPr>
        <p:spPr>
          <a:xfrm>
            <a:off x="3752850" y="11613356"/>
            <a:ext cx="0" cy="471488"/>
          </a:xfrm>
          <a:prstGeom prst="line">
            <a:avLst/>
          </a:prstGeom>
          <a:noFill/>
          <a:ln w="38100">
            <a:solidFill>
              <a:srgbClr val="00E0FF"/>
            </a:solidFill>
            <a:prstDash val="solid"/>
          </a:ln>
        </p:spPr>
      </p:sp>
      <p:sp>
        <p:nvSpPr>
          <p:cNvPr id="88" name="Text 78"/>
          <p:cNvSpPr/>
          <p:nvPr/>
        </p:nvSpPr>
        <p:spPr>
          <a:xfrm>
            <a:off x="3933825" y="11753850"/>
            <a:ext cx="7927848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Evenimentul a promovat disciplina și socializarea, oferind elevilor cadrul ideal pentru depășirea propriilor limite prin sport.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52500" y="514350"/>
            <a:ext cx="10405872" cy="1097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Obiective educaționale strategice și cadru managerial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952500" y="2086868"/>
            <a:ext cx="10021824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Ridicarea rezultatelor academice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952500" y="2382143"/>
            <a:ext cx="1033272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Optimizarea strategiilor de evaluare pentru examenele naționale și îmbunătățirea calității procesului de predare-învățare în toate serviciile educaționale pentru a asigura succesul școlar măsurabil al elevilor.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952500" y="3077468"/>
            <a:ext cx="10021824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Promovarea incluziunii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52500" y="3372743"/>
            <a:ext cx="1033272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Reducerea absenteismului și a ratei abandonului școlar pentru a crește participarea la educație și pentru a asigura șanse egale fiecărui elev din comunitatea Rășinari.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52500" y="4068068"/>
            <a:ext cx="10021824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Asigurarea siguranței și bunăstării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952500" y="4363343"/>
            <a:ext cx="10533888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Consolidarea protocoalelor de siguranță a elevilor și combaterea proactivă a violenței în mediul școlar pentru a promova o atmosferă de învățare sigură.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52500" y="4830068"/>
            <a:ext cx="10021824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Optimizarea utilizării resurselor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952500" y="5125343"/>
            <a:ext cx="1033272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Implementarea unui management eficient și transparent al resurselor umane, materiale și financiare, conform planului instituțional pentru anul școlar 2025-2026.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52500" y="5820668"/>
            <a:ext cx="10021824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Cultivarea guvernanței colaborative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952500" y="6115943"/>
            <a:ext cx="10533888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Asigurarea transparenței în procesul decizional și dezvoltarea unor parteneriate solide și echitabile cu factorii de decizie locali și partenerii instituționali.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569565"/>
            <a:ext cx="6419088" cy="6126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Școala Octavian Goga Rășinari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62000" y="1215330"/>
            <a:ext cx="635508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Populație școlară și structură (2025-2026)</a:t>
            </a:r>
            <a:endParaRPr lang="en-US" sz="1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948755"/>
          <a:ext cx="6172200" cy="1927860"/>
        </p:xfrm>
        <a:graphic>
          <a:graphicData uri="http://schemas.openxmlformats.org/drawingml/2006/table">
            <a:tbl>
              <a:tblPr/>
              <a:tblGrid>
                <a:gridCol w="2399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2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00E0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Nivel educațional</a:t>
                      </a:r>
                      <a:endParaRPr lang="en-US" sz="135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B44B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00E0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Structură</a:t>
                      </a:r>
                      <a:endParaRPr lang="en-US" sz="135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B44B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00E0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Elevi</a:t>
                      </a:r>
                      <a:endParaRPr lang="en-US" sz="135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B44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Preșcolar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Grădinița nr 1 / nr 2 / Prislop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201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Primar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O. Goga / S.P. Barcianu / Prislop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243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Gimnazial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O. Goga / S.P. Barcianu / Prislop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219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1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E0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TOTAL EFECTIV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2B44B9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E0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În toate structurile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2B44B9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0E0FF"/>
                          </a:solidFill>
                          <a:latin typeface="Liberation Sans" pitchFamily="34" charset="0"/>
                          <a:ea typeface="Liberation Sans" pitchFamily="34" charset="-122"/>
                          <a:cs typeface="Liberation Sans" pitchFamily="34" charset="-120"/>
                        </a:rPr>
                        <a:t>663</a:t>
                      </a:r>
                      <a:endParaRPr lang="en-US" sz="1200" dirty="0">
                        <a:latin typeface="Liberation Sans" charset="0"/>
                        <a:ea typeface="Liberation Sans" charset="0"/>
                        <a:cs typeface="Liberation Sans" charset="0"/>
                      </a:endParaRPr>
                    </a:p>
                  </a:txBody>
                  <a:tcPr marL="142875" marR="142875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8A9B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2B44B9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762000" y="4091880"/>
            <a:ext cx="0" cy="731341"/>
          </a:xfrm>
          <a:prstGeom prst="line">
            <a:avLst/>
          </a:prstGeom>
          <a:noFill/>
          <a:ln w="38100">
            <a:solidFill>
              <a:srgbClr val="8A9BE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990600" y="4090839"/>
            <a:ext cx="5989320" cy="740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Cadrul instituțional cuprinde trei locații distincte, asigurând accesul la educație pentru 663 de elevi. Nivelul primar reprezintă cea mai mare cohortă (243), urmat de secțiunile gimnazială (219) și preșcolară (201).</a:t>
            </a:r>
            <a:endParaRPr lang="en-US" sz="1200" dirty="0"/>
          </a:p>
        </p:txBody>
      </p:sp>
      <p:pic>
        <p:nvPicPr>
          <p:cNvPr id="5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67600" y="790575"/>
            <a:ext cx="4000500" cy="2667000"/>
          </a:xfrm>
          <a:prstGeom prst="rect">
            <a:avLst/>
          </a:prstGeom>
        </p:spPr>
      </p:pic>
      <p:pic>
        <p:nvPicPr>
          <p:cNvPr id="9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315200" y="3648075"/>
            <a:ext cx="4305300" cy="2419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48250" y="457200"/>
            <a:ext cx="3171825" cy="1879253"/>
          </a:xfrm>
          <a:prstGeom prst="roundRect">
            <a:avLst>
              <a:gd name="adj" fmla="val 6082"/>
            </a:avLst>
          </a:prstGeom>
          <a:solidFill>
            <a:srgbClr val="1E2A38"/>
          </a:solidFill>
          <a:ln w="9525">
            <a:solidFill>
              <a:srgbClr val="334D6E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5248275" y="885974"/>
            <a:ext cx="287121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3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FORMAȚIUNI TOTALE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5248275" y="1163389"/>
            <a:ext cx="2807208" cy="7498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13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Gimnazială „Octavian Goga” a încheiat anul școlar 2025-2026 cu un total de 41 de grupe, marcând o evoluție structurală semnificativă în ultimii șapte ani.</a:t>
            </a:r>
            <a:endParaRPr lang="en-US" sz="1013" dirty="0"/>
          </a:p>
        </p:txBody>
      </p:sp>
      <p:sp>
        <p:nvSpPr>
          <p:cNvPr id="7" name="Text 4"/>
          <p:cNvSpPr/>
          <p:nvPr/>
        </p:nvSpPr>
        <p:spPr>
          <a:xfrm>
            <a:off x="8372475" y="457200"/>
            <a:ext cx="3171825" cy="1879253"/>
          </a:xfrm>
          <a:prstGeom prst="roundRect">
            <a:avLst>
              <a:gd name="adj" fmla="val 6082"/>
            </a:avLst>
          </a:prstGeom>
          <a:solidFill>
            <a:srgbClr val="1E2A38"/>
          </a:solidFill>
          <a:ln w="9525">
            <a:solidFill>
              <a:srgbClr val="334D6E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572500" y="885974"/>
            <a:ext cx="287121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3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CREȘTEREA LA GRĂDINIȚĂ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572500" y="1163389"/>
            <a:ext cx="2807208" cy="7498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13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Grupele de preșcolari s-au extins de la 5 în 2019 la 13 în 2026, incluzând implementarea cu succes a programelor cu program prelungit, aflate la mare căutare.</a:t>
            </a:r>
            <a:endParaRPr lang="en-US" sz="1013" dirty="0"/>
          </a:p>
        </p:txBody>
      </p:sp>
      <p:sp>
        <p:nvSpPr>
          <p:cNvPr id="10" name="Text 7"/>
          <p:cNvSpPr/>
          <p:nvPr/>
        </p:nvSpPr>
        <p:spPr>
          <a:xfrm>
            <a:off x="5048250" y="2489150"/>
            <a:ext cx="3171825" cy="1879253"/>
          </a:xfrm>
          <a:prstGeom prst="roundRect">
            <a:avLst>
              <a:gd name="adj" fmla="val 6082"/>
            </a:avLst>
          </a:prstGeom>
          <a:solidFill>
            <a:srgbClr val="1E2A38"/>
          </a:solidFill>
          <a:ln w="9525">
            <a:solidFill>
              <a:srgbClr val="334D6E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248275" y="2817912"/>
            <a:ext cx="2816352" cy="4023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3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DINAMICA ÎNVĂȚĂMÂNTULUI PRIMAR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248275" y="3295352"/>
            <a:ext cx="2807208" cy="7498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13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Ciclul primar a cuprins 12 clase. Înscrierile scăzute la nivelurile pregătitoare (2 grupe) reflectă schimbările demografice și o tendință de diminuare a numărului de elevi noi.</a:t>
            </a:r>
            <a:endParaRPr lang="en-US" sz="1013" dirty="0"/>
          </a:p>
        </p:txBody>
      </p:sp>
      <p:sp>
        <p:nvSpPr>
          <p:cNvPr id="13" name="Text 10"/>
          <p:cNvSpPr/>
          <p:nvPr/>
        </p:nvSpPr>
        <p:spPr>
          <a:xfrm>
            <a:off x="8372475" y="2489150"/>
            <a:ext cx="3171825" cy="1879253"/>
          </a:xfrm>
          <a:prstGeom prst="roundRect">
            <a:avLst>
              <a:gd name="adj" fmla="val 6082"/>
            </a:avLst>
          </a:prstGeom>
          <a:solidFill>
            <a:srgbClr val="1E2A38"/>
          </a:solidFill>
          <a:ln w="9525">
            <a:solidFill>
              <a:srgbClr val="334D6E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8572500" y="3011091"/>
            <a:ext cx="287121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3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EVOLUȚIA GIMNAZIULUI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8572500" y="3285827"/>
            <a:ext cx="2807208" cy="5669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13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Clasele de gimnaziu (V-VIII) au ajuns la 10 grupe în 2025-2026, recuperând constant după un declin observat în perioada 2019-2024.</a:t>
            </a:r>
            <a:endParaRPr lang="en-US" sz="1013" dirty="0"/>
          </a:p>
        </p:txBody>
      </p:sp>
      <p:sp>
        <p:nvSpPr>
          <p:cNvPr id="16" name="Text 13"/>
          <p:cNvSpPr/>
          <p:nvPr/>
        </p:nvSpPr>
        <p:spPr>
          <a:xfrm>
            <a:off x="5048250" y="4521250"/>
            <a:ext cx="6496050" cy="1879253"/>
          </a:xfrm>
          <a:prstGeom prst="roundRect">
            <a:avLst>
              <a:gd name="adj" fmla="val 6082"/>
            </a:avLst>
          </a:prstGeom>
          <a:solidFill>
            <a:srgbClr val="1E2A38"/>
          </a:solidFill>
          <a:ln w="9525">
            <a:solidFill>
              <a:srgbClr val="334D6E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5248275" y="5136356"/>
            <a:ext cx="62636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3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PREDAREA SIMULTANĂ STRATEGICĂ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5248275" y="5413177"/>
            <a:ext cx="6135624" cy="3749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13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Anul școlar 2025-2026 a utilizat strategic 4 clase cu predare simultană pentru a optimiza actul educațional și gestionarea resurselor în cadrul diverselor structuri școlare.</a:t>
            </a:r>
            <a:endParaRPr lang="en-US" sz="1013" dirty="0"/>
          </a:p>
        </p:txBody>
      </p:sp>
      <p:sp>
        <p:nvSpPr>
          <p:cNvPr id="19" name="Text 16"/>
          <p:cNvSpPr/>
          <p:nvPr/>
        </p:nvSpPr>
        <p:spPr>
          <a:xfrm>
            <a:off x="381000" y="2728913"/>
            <a:ext cx="4233672" cy="1014984"/>
          </a:xfrm>
          <a:prstGeom prst="rect">
            <a:avLst/>
          </a:prstGeom>
          <a:noFill/>
          <a:ln/>
        </p:spPr>
        <p:txBody>
          <a:bodyPr vert="horz" wrap="square" lIns="0" tIns="0" rIns="190500" bIns="0" rtlCol="0" anchor="t"/>
          <a:lstStyle/>
          <a:p>
            <a:pPr marL="0" indent="0" algn="ctr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Evoluția grupelor de elevi pe șapte ani</a:t>
            </a:r>
            <a:endParaRPr lang="en-US" sz="3600" dirty="0"/>
          </a:p>
        </p:txBody>
      </p:sp>
      <p:sp>
        <p:nvSpPr>
          <p:cNvPr id="20" name="Text 17"/>
          <p:cNvSpPr/>
          <p:nvPr/>
        </p:nvSpPr>
        <p:spPr>
          <a:xfrm>
            <a:off x="339423" y="3927128"/>
            <a:ext cx="424281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Analiză 2019 — 2026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51161" y="1953816"/>
            <a:ext cx="5550408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kern="0" spc="150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RAPORT ACADEMIC 2025-2026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951161" y="2346127"/>
            <a:ext cx="5532120" cy="12801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Compoziția Personalului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951161" y="3625155"/>
            <a:ext cx="5641848" cy="704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Didactic și Calificări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951161" y="4265116"/>
            <a:ext cx="5641848" cy="7040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Profesionale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6340971" y="1433513"/>
            <a:ext cx="4898529" cy="1238250"/>
          </a:xfrm>
          <a:prstGeom prst="roundRect">
            <a:avLst>
              <a:gd name="adj" fmla="val 12308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40996" y="1652588"/>
            <a:ext cx="190500" cy="1905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23038" y="1614488"/>
            <a:ext cx="2377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Alocarea Resurselor Umane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923336" y="1890713"/>
            <a:ext cx="4151376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posturi aprobate: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70.45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Gestionarea rolurilor specializate incluzând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56.45 didactice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3 auxiliare și 10 cadre nedidactice pentru a asigura excelența operațională.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6340971" y="2909888"/>
            <a:ext cx="4898529" cy="1238250"/>
          </a:xfrm>
          <a:prstGeom prst="roundRect">
            <a:avLst>
              <a:gd name="adj" fmla="val 12308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40996" y="3128963"/>
            <a:ext cx="190500" cy="1905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922368" y="3090863"/>
            <a:ext cx="1984248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Standarde Profesionale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923336" y="3367088"/>
            <a:ext cx="4151376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Instituția menține o rată de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personal calificat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Punem accent pe un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ridicat de stabilitate profesională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favorizând continuitatea educațională și expertiza pe termen lung.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6340971" y="4386263"/>
            <a:ext cx="4898529" cy="1038225"/>
          </a:xfrm>
          <a:prstGeom prst="roundRect">
            <a:avLst>
              <a:gd name="adj" fmla="val 1467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40996" y="4605338"/>
            <a:ext cx="190500" cy="1905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921922" y="4567238"/>
            <a:ext cx="2551176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Norme de Predare pe Niveluri</a:t>
            </a:r>
            <a:endParaRPr lang="en-US" sz="1500" dirty="0"/>
          </a:p>
        </p:txBody>
      </p:sp>
      <p:pic>
        <p:nvPicPr>
          <p:cNvPr id="19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21996" y="4843463"/>
            <a:ext cx="47625" cy="12382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969621" y="4843463"/>
            <a:ext cx="203911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Preșcolar: </a:t>
            </a:r>
            <a:r>
              <a:rPr lang="en-US" sz="97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Posturi</a:t>
            </a:r>
            <a:endParaRPr lang="en-US" sz="975" dirty="0"/>
          </a:p>
        </p:txBody>
      </p:sp>
      <p:pic>
        <p:nvPicPr>
          <p:cNvPr id="21" name="Image 5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028361" y="4843463"/>
            <a:ext cx="47625" cy="123825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9075986" y="4843463"/>
            <a:ext cx="203911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Primar: </a:t>
            </a:r>
            <a:r>
              <a:rPr lang="en-US" sz="97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Posturi</a:t>
            </a:r>
            <a:endParaRPr lang="en-US" sz="975" dirty="0"/>
          </a:p>
        </p:txBody>
      </p:sp>
      <p:pic>
        <p:nvPicPr>
          <p:cNvPr id="23" name="Image 6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21996" y="5091113"/>
            <a:ext cx="47625" cy="123825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969621" y="5091113"/>
            <a:ext cx="203911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75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Gimnaziu: </a:t>
            </a:r>
            <a:r>
              <a:rPr lang="en-US" sz="97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22.45 Posturi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image.png"/>
          <p:cNvPicPr>
            <a:picLocks noChangeAspect="1"/>
          </p:cNvPicPr>
          <p:nvPr/>
        </p:nvPicPr>
        <p:blipFill>
          <a:blip r:embed="rId4">
            <a:alphaModFix amt="20000"/>
          </a:blip>
          <a:srcRect/>
          <a:stretch/>
        </p:blipFill>
        <p:spPr>
          <a:xfrm>
            <a:off x="-952500" y="-952500"/>
            <a:ext cx="2857500" cy="2857500"/>
          </a:xfrm>
          <a:prstGeom prst="rect">
            <a:avLst/>
          </a:prstGeom>
        </p:spPr>
      </p:pic>
      <p:pic>
        <p:nvPicPr>
          <p:cNvPr id="5" name="Image 2" descr="image.png"/>
          <p:cNvPicPr>
            <a:picLocks noChangeAspect="1"/>
          </p:cNvPicPr>
          <p:nvPr/>
        </p:nvPicPr>
        <p:blipFill>
          <a:blip r:embed="rId5">
            <a:alphaModFix amt="20000"/>
          </a:blip>
          <a:srcRect/>
          <a:stretch/>
        </p:blipFill>
        <p:spPr>
          <a:xfrm>
            <a:off x="10287000" y="4953000"/>
            <a:ext cx="2857500" cy="28575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76250" y="190500"/>
            <a:ext cx="0" cy="548580"/>
          </a:xfrm>
          <a:prstGeom prst="line">
            <a:avLst/>
          </a:prstGeom>
          <a:noFill/>
          <a:ln w="47625">
            <a:solidFill>
              <a:srgbClr val="00E0FF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666750" y="188565"/>
            <a:ext cx="11365992" cy="4206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Mobilitatea profesională și evoluția în carieră</a:t>
            </a:r>
            <a:endParaRPr lang="en-US" sz="2700" dirty="0"/>
          </a:p>
        </p:txBody>
      </p:sp>
      <p:sp>
        <p:nvSpPr>
          <p:cNvPr id="8" name="Text 3"/>
          <p:cNvSpPr/>
          <p:nvPr/>
        </p:nvSpPr>
        <p:spPr>
          <a:xfrm>
            <a:off x="666750" y="586680"/>
            <a:ext cx="11311128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Raport performanțe școlare — Școala Gimnazială «Octavian Goga» Rășinari, 2025-2026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476250" y="881955"/>
            <a:ext cx="6076950" cy="903089"/>
          </a:xfrm>
          <a:prstGeom prst="roundRect">
            <a:avLst>
              <a:gd name="adj" fmla="val 10547"/>
            </a:avLst>
          </a:prstGeom>
          <a:solidFill>
            <a:srgbClr val="21232C">
              <a:alpha val="60000"/>
            </a:srgbClr>
          </a:solidFill>
          <a:ln w="9525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657225" y="1005780"/>
            <a:ext cx="5879592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Mobilitatea personalului (2024-2025)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58118" y="1262435"/>
            <a:ext cx="731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FF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657225" y="1262509"/>
            <a:ext cx="5861304" cy="192024"/>
          </a:xfrm>
          <a:prstGeom prst="rect">
            <a:avLst/>
          </a:prstGeom>
          <a:noFill/>
          <a:ln/>
        </p:spPr>
        <p:txBody>
          <a:bodyPr vert="horz" wrap="none" lIns="142875" tIns="0" rIns="0" bIns="0" rtlCol="0" anchor="t">
            <a:normAutofit/>
          </a:bodyPr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Stabilitate ridicată prin numiri continue.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658118" y="1452042"/>
            <a:ext cx="731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FF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657225" y="1452116"/>
            <a:ext cx="5751576" cy="182880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Etape de mobilitate realizate: 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476250" y="1899345"/>
            <a:ext cx="6076950" cy="903089"/>
          </a:xfrm>
          <a:prstGeom prst="roundRect">
            <a:avLst>
              <a:gd name="adj" fmla="val 10547"/>
            </a:avLst>
          </a:prstGeom>
          <a:solidFill>
            <a:srgbClr val="21232C">
              <a:alpha val="60000"/>
            </a:srgbClr>
          </a:solidFill>
          <a:ln w="9525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/>
          <p:nvPr/>
        </p:nvSpPr>
        <p:spPr>
          <a:xfrm>
            <a:off x="657225" y="2023170"/>
            <a:ext cx="5879592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Evoluția în carieră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658118" y="2279824"/>
            <a:ext cx="731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FF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657225" y="2279898"/>
            <a:ext cx="5861304" cy="192024"/>
          </a:xfrm>
          <a:prstGeom prst="rect">
            <a:avLst/>
          </a:prstGeom>
          <a:noFill/>
          <a:ln/>
        </p:spPr>
        <p:txBody>
          <a:bodyPr vert="horz" wrap="none" lIns="142875" tIns="0" rIns="0" bIns="0" rtlCol="0" anchor="t">
            <a:normAutofit/>
          </a:bodyPr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Angajament pentru dezvoltare profesională.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658118" y="2469431"/>
            <a:ext cx="731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FF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657225" y="2469505"/>
            <a:ext cx="5751576" cy="182880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00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 didactice obținute: 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476250" y="2916734"/>
            <a:ext cx="6076950" cy="533400"/>
          </a:xfrm>
          <a:prstGeom prst="roundRect">
            <a:avLst>
              <a:gd name="adj" fmla="val 17857"/>
            </a:avLst>
          </a:prstGeom>
          <a:noFill/>
          <a:ln w="9525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3" descr="image.png"/>
          <p:cNvPicPr>
            <a:picLocks noChangeAspect="1"/>
          </p:cNvPicPr>
          <p:nvPr/>
        </p:nvPicPr>
        <p:blipFill>
          <a:blip r:embed="rId6"/>
          <a:srcRect b="3268"/>
          <a:stretch/>
        </p:blipFill>
        <p:spPr>
          <a:xfrm>
            <a:off x="485775" y="2926259"/>
            <a:ext cx="6057900" cy="51435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22018" y="3021509"/>
            <a:ext cx="602589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0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RECUNOAȘTEREA MERITULUI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522018" y="3192959"/>
            <a:ext cx="602589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cadru didactic premiat cu Gradație de Merit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6743700" y="881955"/>
            <a:ext cx="4972050" cy="5785545"/>
          </a:xfrm>
          <a:prstGeom prst="roundRect">
            <a:avLst>
              <a:gd name="adj" fmla="val 1916"/>
            </a:avLst>
          </a:prstGeom>
          <a:solidFill>
            <a:srgbClr val="FFFFFF">
              <a:alpha val="3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43576" y="1026616"/>
            <a:ext cx="4572000" cy="549592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00249" y="2650034"/>
            <a:ext cx="484632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cadre: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800249" y="2650034"/>
            <a:ext cx="484632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cadre: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798612" y="2650034"/>
            <a:ext cx="493776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cadru: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23935" y="1188135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76250" y="4371529"/>
            <a:ext cx="6444555" cy="2822674"/>
          </a:xfrm>
          <a:prstGeom prst="roundRect">
            <a:avLst>
              <a:gd name="adj" fmla="val 4049"/>
            </a:avLst>
          </a:prstGeom>
          <a:solidFill>
            <a:srgbClr val="1A1C29">
              <a:alpha val="80000"/>
            </a:srgbClr>
          </a:solidFill>
          <a:ln w="9525">
            <a:solidFill>
              <a:srgbClr val="3A3A3A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21965" y="4571554"/>
            <a:ext cx="6126480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Modernizarea locației Barcianu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721965" y="4856262"/>
            <a:ext cx="5998464" cy="4297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Amenajare peisagistică cu irigații și fântâni decorative. Include modernizarea cancelariei, relocarea arhivei și dotarea claselor cu jaluzele moderne.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21965" y="5426720"/>
            <a:ext cx="6126480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Infrastructură digitală și sonorizare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21965" y="5711428"/>
            <a:ext cx="5998464" cy="4297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Implementarea Wi-Fi în campus și sisteme audio avansate. Achiziții PNRAS: boxe interactive, tablete, ecrane și videoproiectoare pentru sălile de curs.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1965" y="6281886"/>
            <a:ext cx="6126480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Întreținerea structurii Prislop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21965" y="6566595"/>
            <a:ext cx="5998464" cy="4297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Reparații critice la sistemul de încălzire și întreținerea facilităților pentru a asigura un mediu de învățare sigur și optim pentru toți elevii.</a:t>
            </a:r>
            <a:endParaRPr lang="en-US" sz="1200" dirty="0"/>
          </a:p>
        </p:txBody>
      </p:sp>
      <p:pic>
        <p:nvPicPr>
          <p:cNvPr id="11" name="Image 1" descr="image.png"/>
          <p:cNvPicPr>
            <a:picLocks noChangeAspect="1"/>
          </p:cNvPicPr>
          <p:nvPr/>
        </p:nvPicPr>
        <p:blipFill>
          <a:blip r:embed="rId4"/>
          <a:srcRect l="50" r="50"/>
          <a:stretch/>
        </p:blipFill>
        <p:spPr>
          <a:xfrm>
            <a:off x="7166520" y="-1555065"/>
            <a:ext cx="4419600" cy="9601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7976" y="286643"/>
            <a:ext cx="11923776" cy="4846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465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Modernizarea infrastructurii și investiții materiale</a:t>
            </a:r>
            <a:endParaRPr lang="en-US" sz="3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0010" y="382860"/>
            <a:ext cx="11375136" cy="5303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Grădina Școlii Barcianu — Înainte și după investiții</a:t>
            </a:r>
            <a:endParaRPr lang="en-US" sz="3150" dirty="0"/>
          </a:p>
        </p:txBody>
      </p:sp>
      <p:sp>
        <p:nvSpPr>
          <p:cNvPr id="5" name="Shape 2"/>
          <p:cNvSpPr/>
          <p:nvPr/>
        </p:nvSpPr>
        <p:spPr>
          <a:xfrm>
            <a:off x="571500" y="1556296"/>
            <a:ext cx="5334000" cy="0"/>
          </a:xfrm>
          <a:prstGeom prst="line">
            <a:avLst/>
          </a:prstGeom>
          <a:noFill/>
          <a:ln w="19050">
            <a:solidFill>
              <a:srgbClr val="00E0FF">
                <a:alpha val="3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17493" y="1146721"/>
            <a:ext cx="5513832" cy="338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kern="0" spc="15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ÎNAINTE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571500" y="1756321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0550" y="1775371"/>
            <a:ext cx="2562225" cy="1485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309938" y="1756321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28988" y="1775371"/>
            <a:ext cx="2562225" cy="14859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71500" y="3423196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3" descr="image.png"/>
          <p:cNvPicPr>
            <a:picLocks noChangeAspect="1"/>
          </p:cNvPicPr>
          <p:nvPr/>
        </p:nvPicPr>
        <p:blipFill>
          <a:blip r:embed="rId6"/>
          <a:srcRect l="25809" r="25809"/>
          <a:stretch/>
        </p:blipFill>
        <p:spPr>
          <a:xfrm>
            <a:off x="590550" y="3442246"/>
            <a:ext cx="2562225" cy="14859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309938" y="3423196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328988" y="3442246"/>
            <a:ext cx="2562225" cy="14859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71500" y="5090071"/>
            <a:ext cx="5334000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5" descr="image.png"/>
          <p:cNvPicPr>
            <a:picLocks noChangeAspect="1"/>
          </p:cNvPicPr>
          <p:nvPr/>
        </p:nvPicPr>
        <p:blipFill>
          <a:blip r:embed="rId8"/>
          <a:srcRect t="25809" b="25809"/>
          <a:stretch/>
        </p:blipFill>
        <p:spPr>
          <a:xfrm>
            <a:off x="590550" y="5109121"/>
            <a:ext cx="5295900" cy="1485900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6286500" y="1556296"/>
            <a:ext cx="5334000" cy="0"/>
          </a:xfrm>
          <a:prstGeom prst="line">
            <a:avLst/>
          </a:prstGeom>
          <a:noFill/>
          <a:ln w="19050">
            <a:solidFill>
              <a:srgbClr val="00E0FF">
                <a:alpha val="30000"/>
              </a:srgbClr>
            </a:solidFill>
            <a:prstDash val="solid"/>
          </a:ln>
        </p:spPr>
      </p:sp>
      <p:sp>
        <p:nvSpPr>
          <p:cNvPr id="18" name="Text 10"/>
          <p:cNvSpPr/>
          <p:nvPr/>
        </p:nvSpPr>
        <p:spPr>
          <a:xfrm>
            <a:off x="6232493" y="1146721"/>
            <a:ext cx="5513832" cy="338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kern="0" spc="15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DUPĂ</a:t>
            </a:r>
            <a:endParaRPr lang="en-US" sz="2100" dirty="0"/>
          </a:p>
        </p:txBody>
      </p:sp>
      <p:sp>
        <p:nvSpPr>
          <p:cNvPr id="19" name="Text 11"/>
          <p:cNvSpPr/>
          <p:nvPr/>
        </p:nvSpPr>
        <p:spPr>
          <a:xfrm>
            <a:off x="6286500" y="1756321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6" descr="image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05550" y="1775371"/>
            <a:ext cx="2562225" cy="148590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9024938" y="1756321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7" descr="image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043988" y="1775371"/>
            <a:ext cx="2562225" cy="148590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286500" y="3423196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8" descr="image.png"/>
          <p:cNvPicPr>
            <a:picLocks noChangeAspect="1"/>
          </p:cNvPicPr>
          <p:nvPr/>
        </p:nvPicPr>
        <p:blipFill>
          <a:blip r:embed="rId11"/>
          <a:srcRect l="25809" r="25809"/>
          <a:stretch/>
        </p:blipFill>
        <p:spPr>
          <a:xfrm>
            <a:off x="6305550" y="3442246"/>
            <a:ext cx="2562225" cy="1485900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9024938" y="3423196"/>
            <a:ext cx="2595563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9" descr="image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043988" y="3442246"/>
            <a:ext cx="2562225" cy="1485900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6286500" y="5090071"/>
            <a:ext cx="5334000" cy="1524000"/>
          </a:xfrm>
          <a:prstGeom prst="roundRect">
            <a:avLst>
              <a:gd name="adj" fmla="val 2500"/>
            </a:avLst>
          </a:prstGeom>
          <a:solidFill>
            <a:srgbClr val="000000">
              <a:alpha val="50000"/>
            </a:srgbClr>
          </a:solidFill>
          <a:ln w="19050">
            <a:solidFill>
              <a:srgbClr val="FFFF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8" name="Image 10" descr="image.png"/>
          <p:cNvPicPr>
            <a:picLocks noChangeAspect="1"/>
          </p:cNvPicPr>
          <p:nvPr/>
        </p:nvPicPr>
        <p:blipFill>
          <a:blip r:embed="rId13"/>
          <a:srcRect t="25809" b="25809"/>
          <a:stretch/>
        </p:blipFill>
        <p:spPr>
          <a:xfrm>
            <a:off x="6305550" y="5109121"/>
            <a:ext cx="529590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71500" y="942975"/>
            <a:ext cx="11049000" cy="0"/>
          </a:xfrm>
          <a:prstGeom prst="line">
            <a:avLst/>
          </a:prstGeom>
          <a:noFill/>
          <a:ln w="19050">
            <a:solidFill>
              <a:srgbClr val="00E0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60010" y="381000"/>
            <a:ext cx="11375136" cy="5120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Grădina Școlii Barcianu — Înainte și după investiții (II)</a:t>
            </a:r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2352675" y="1238250"/>
            <a:ext cx="1771650" cy="400050"/>
          </a:xfrm>
          <a:prstGeom prst="roundRect">
            <a:avLst>
              <a:gd name="adj" fmla="val 9524"/>
            </a:avLst>
          </a:prstGeom>
          <a:solidFill>
            <a:srgbClr val="00E0FF">
              <a:alpha val="1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2352675" y="1238250"/>
            <a:ext cx="1847088" cy="402336"/>
          </a:xfrm>
          <a:prstGeom prst="rect">
            <a:avLst/>
          </a:prstGeom>
          <a:noFill/>
          <a:ln/>
        </p:spPr>
        <p:txBody>
          <a:bodyPr vert="horz" wrap="square" lIns="285750" tIns="47625" rIns="285750" bIns="47625" rtlCol="0" anchor="t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b="1" kern="0" spc="150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ÎNAINTE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571500" y="1828800"/>
            <a:ext cx="2595563" cy="1714500"/>
          </a:xfrm>
          <a:prstGeom prst="roundRect">
            <a:avLst>
              <a:gd name="adj" fmla="val 4444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FFFFFF">
                <a:alpha val="2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0550" y="1847850"/>
            <a:ext cx="2562225" cy="1676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309938" y="1828800"/>
            <a:ext cx="2595563" cy="1714500"/>
          </a:xfrm>
          <a:prstGeom prst="roundRect">
            <a:avLst>
              <a:gd name="adj" fmla="val 4444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FFFFFF">
                <a:alpha val="2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28988" y="1847850"/>
            <a:ext cx="2562225" cy="16764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51775" y="1238250"/>
            <a:ext cx="1403449" cy="400050"/>
          </a:xfrm>
          <a:prstGeom prst="roundRect">
            <a:avLst>
              <a:gd name="adj" fmla="val 9524"/>
            </a:avLst>
          </a:prstGeom>
          <a:solidFill>
            <a:srgbClr val="00E0FF">
              <a:alpha val="1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8253412" y="1238250"/>
            <a:ext cx="1472184" cy="402336"/>
          </a:xfrm>
          <a:prstGeom prst="rect">
            <a:avLst/>
          </a:prstGeom>
          <a:noFill/>
          <a:ln/>
        </p:spPr>
        <p:txBody>
          <a:bodyPr vert="horz" wrap="square" lIns="285750" tIns="47625" rIns="285750" bIns="47625" rtlCol="0" anchor="t"/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100" b="1" kern="0" spc="150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DUPĂ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6286500" y="1828800"/>
            <a:ext cx="2595563" cy="1714500"/>
          </a:xfrm>
          <a:prstGeom prst="roundRect">
            <a:avLst>
              <a:gd name="adj" fmla="val 4444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FFFFFF">
                <a:alpha val="2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05550" y="1847850"/>
            <a:ext cx="2562225" cy="16764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024938" y="1828800"/>
            <a:ext cx="2595563" cy="1714500"/>
          </a:xfrm>
          <a:prstGeom prst="roundRect">
            <a:avLst>
              <a:gd name="adj" fmla="val 4444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FFFFFF">
                <a:alpha val="2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043988" y="1847850"/>
            <a:ext cx="2562225" cy="16764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286500" y="3686175"/>
            <a:ext cx="2595563" cy="1714500"/>
          </a:xfrm>
          <a:prstGeom prst="roundRect">
            <a:avLst>
              <a:gd name="adj" fmla="val 4444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FFFFFF">
                <a:alpha val="2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5" descr="image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305550" y="3705225"/>
            <a:ext cx="2562225" cy="16764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9024938" y="3686175"/>
            <a:ext cx="2595563" cy="1714500"/>
          </a:xfrm>
          <a:prstGeom prst="roundRect">
            <a:avLst>
              <a:gd name="adj" fmla="val 4444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FFFFFF">
                <a:alpha val="2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1" name="Image 6" descr="image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043988" y="3705225"/>
            <a:ext cx="2562225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52500" y="572393"/>
            <a:ext cx="10378440" cy="868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Grădina Școlii Barcianu — Repararea gardului și montarea plasei de umbrire</a:t>
            </a:r>
            <a:endParaRPr lang="en-US" sz="2850" dirty="0"/>
          </a:p>
        </p:txBody>
      </p:sp>
      <p:sp>
        <p:nvSpPr>
          <p:cNvPr id="5" name="Shape 2"/>
          <p:cNvSpPr/>
          <p:nvPr/>
        </p:nvSpPr>
        <p:spPr>
          <a:xfrm>
            <a:off x="952500" y="1630561"/>
            <a:ext cx="0" cy="514350"/>
          </a:xfrm>
          <a:prstGeom prst="line">
            <a:avLst/>
          </a:prstGeom>
          <a:noFill/>
          <a:ln w="38100">
            <a:solidFill>
              <a:srgbClr val="00E0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1100" y="1630561"/>
            <a:ext cx="10104120" cy="5212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Pagina prezintă lucrările de reparare a gardului din spatele grădinii și montarea plasei de umbrire pe lateralele dinspre capelă și dinspre vecini.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952500" y="2430661"/>
            <a:ext cx="3301901" cy="2000250"/>
          </a:xfrm>
          <a:prstGeom prst="roundRect">
            <a:avLst>
              <a:gd name="adj" fmla="val 1905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2025" y="2440186"/>
            <a:ext cx="3286125" cy="1981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44901" y="2430661"/>
            <a:ext cx="3302050" cy="2000250"/>
          </a:xfrm>
          <a:prstGeom prst="roundRect">
            <a:avLst>
              <a:gd name="adj" fmla="val 1905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454426" y="2440186"/>
            <a:ext cx="3286125" cy="19812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450" y="2430661"/>
            <a:ext cx="3301901" cy="2000250"/>
          </a:xfrm>
          <a:prstGeom prst="roundRect">
            <a:avLst>
              <a:gd name="adj" fmla="val 1905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3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946975" y="2440186"/>
            <a:ext cx="3286125" cy="19812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52500" y="4621411"/>
            <a:ext cx="3301901" cy="2000250"/>
          </a:xfrm>
          <a:prstGeom prst="roundRect">
            <a:avLst>
              <a:gd name="adj" fmla="val 1905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4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2025" y="4630936"/>
            <a:ext cx="3286125" cy="19812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444901" y="4621411"/>
            <a:ext cx="6794450" cy="2000250"/>
          </a:xfrm>
          <a:prstGeom prst="roundRect">
            <a:avLst>
              <a:gd name="adj" fmla="val 1905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5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454426" y="4630936"/>
            <a:ext cx="6772275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0010" y="382860"/>
            <a:ext cx="11375136" cy="5303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Structura Prislop — Zugrăvire: Înainte și după</a:t>
            </a:r>
            <a:endParaRPr lang="en-US" sz="3150" dirty="0"/>
          </a:p>
        </p:txBody>
      </p:sp>
      <p:sp>
        <p:nvSpPr>
          <p:cNvPr id="5" name="Shape 2"/>
          <p:cNvSpPr/>
          <p:nvPr/>
        </p:nvSpPr>
        <p:spPr>
          <a:xfrm>
            <a:off x="571500" y="1508671"/>
            <a:ext cx="5334000" cy="0"/>
          </a:xfrm>
          <a:prstGeom prst="line">
            <a:avLst/>
          </a:prstGeom>
          <a:noFill/>
          <a:ln w="19050">
            <a:solidFill>
              <a:srgbClr val="00E0FF">
                <a:alpha val="3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17589" y="1146721"/>
            <a:ext cx="550468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kern="0" spc="15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ÎNAINTE</a:t>
            </a:r>
            <a:endParaRPr lang="en-US" sz="1800" dirty="0"/>
          </a:p>
        </p:txBody>
      </p:sp>
      <p:pic>
        <p:nvPicPr>
          <p:cNvPr id="7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1025" y="1718221"/>
            <a:ext cx="1685925" cy="1257300"/>
          </a:xfrm>
          <a:prstGeom prst="rect">
            <a:avLst/>
          </a:prstGeom>
        </p:spPr>
      </p:pic>
      <p:pic>
        <p:nvPicPr>
          <p:cNvPr id="8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397026" y="1718221"/>
            <a:ext cx="1685925" cy="1257300"/>
          </a:xfrm>
          <a:prstGeom prst="rect">
            <a:avLst/>
          </a:prstGeom>
        </p:spPr>
      </p:pic>
      <p:pic>
        <p:nvPicPr>
          <p:cNvPr id="9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213175" y="1718221"/>
            <a:ext cx="1685925" cy="1257300"/>
          </a:xfrm>
          <a:prstGeom prst="rect">
            <a:avLst/>
          </a:prstGeom>
        </p:spPr>
      </p:pic>
      <p:pic>
        <p:nvPicPr>
          <p:cNvPr id="10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81025" y="3108871"/>
            <a:ext cx="1685925" cy="1257300"/>
          </a:xfrm>
          <a:prstGeom prst="rect">
            <a:avLst/>
          </a:prstGeom>
        </p:spPr>
      </p:pic>
      <p:pic>
        <p:nvPicPr>
          <p:cNvPr id="11" name="Image 5" descr="image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397026" y="3108871"/>
            <a:ext cx="1685925" cy="1257300"/>
          </a:xfrm>
          <a:prstGeom prst="rect">
            <a:avLst/>
          </a:prstGeom>
        </p:spPr>
      </p:pic>
      <p:sp>
        <p:nvSpPr>
          <p:cNvPr id="12" name="Shape 4"/>
          <p:cNvSpPr/>
          <p:nvPr/>
        </p:nvSpPr>
        <p:spPr>
          <a:xfrm>
            <a:off x="6286500" y="1508671"/>
            <a:ext cx="5334000" cy="0"/>
          </a:xfrm>
          <a:prstGeom prst="line">
            <a:avLst/>
          </a:prstGeom>
          <a:noFill/>
          <a:ln w="19050">
            <a:solidFill>
              <a:srgbClr val="00E0FF">
                <a:alpha val="30000"/>
              </a:srgbClr>
            </a:solidFill>
            <a:prstDash val="solid"/>
          </a:ln>
        </p:spPr>
      </p:sp>
      <p:sp>
        <p:nvSpPr>
          <p:cNvPr id="13" name="Text 5"/>
          <p:cNvSpPr/>
          <p:nvPr/>
        </p:nvSpPr>
        <p:spPr>
          <a:xfrm>
            <a:off x="6232589" y="1146721"/>
            <a:ext cx="550468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b="1" kern="0" spc="15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DUPĂ</a:t>
            </a:r>
            <a:endParaRPr lang="en-US" sz="1800" dirty="0"/>
          </a:p>
        </p:txBody>
      </p:sp>
      <p:pic>
        <p:nvPicPr>
          <p:cNvPr id="14" name="Image 6" descr="image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296025" y="1718221"/>
            <a:ext cx="2590800" cy="1943100"/>
          </a:xfrm>
          <a:prstGeom prst="rect">
            <a:avLst/>
          </a:prstGeom>
        </p:spPr>
      </p:pic>
      <p:pic>
        <p:nvPicPr>
          <p:cNvPr id="15" name="Image 7" descr="image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020175" y="1718221"/>
            <a:ext cx="2590800" cy="1943100"/>
          </a:xfrm>
          <a:prstGeom prst="rect">
            <a:avLst/>
          </a:prstGeom>
        </p:spPr>
      </p:pic>
      <p:pic>
        <p:nvPicPr>
          <p:cNvPr id="16" name="Image 8" descr="image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296025" y="3789908"/>
            <a:ext cx="2590800" cy="1943100"/>
          </a:xfrm>
          <a:prstGeom prst="rect">
            <a:avLst/>
          </a:prstGeom>
        </p:spPr>
      </p:pic>
      <p:pic>
        <p:nvPicPr>
          <p:cNvPr id="17" name="Image 9" descr="image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020175" y="3789908"/>
            <a:ext cx="2590800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22DD-26F0-26D7-266A-5C28C73C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>
                <a:solidFill>
                  <a:srgbClr val="FF0000"/>
                </a:solidFill>
              </a:rPr>
              <a:t>EVALUARE NAȚIONALĂ 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4721DE-AE31-0141-2BDB-C246A9319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086" y="1825625"/>
            <a:ext cx="6197828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DCD3E0-73B1-F790-63E9-5CE83055C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86" y="1440369"/>
            <a:ext cx="11096594" cy="473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53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0477F-8CB9-8237-43BA-A2CF77AC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A927A9-8CA5-4279-8F14-4802E15BB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984" y="0"/>
            <a:ext cx="12334983" cy="6858000"/>
          </a:xfrm>
        </p:spPr>
      </p:pic>
    </p:spTree>
    <p:extLst>
      <p:ext uri="{BB962C8B-B14F-4D97-AF65-F5344CB8AC3E}">
        <p14:creationId xmlns:p14="http://schemas.microsoft.com/office/powerpoint/2010/main" val="4045609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B827-1B2D-97C6-298F-A0E1F1D5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5B263-AE11-4770-C77D-180754D56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37915-7CA6-A394-CB55-BEC67847D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32"/>
            <a:ext cx="11812555" cy="657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94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EDA5-3F7A-2E60-148C-4098400F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16D264B-2B3B-7C55-3807-56A05AA25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80948"/>
          </a:xfrm>
        </p:spPr>
      </p:pic>
    </p:spTree>
    <p:extLst>
      <p:ext uri="{BB962C8B-B14F-4D97-AF65-F5344CB8AC3E}">
        <p14:creationId xmlns:p14="http://schemas.microsoft.com/office/powerpoint/2010/main" val="3782100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2855" y="381000"/>
            <a:ext cx="11567160" cy="5120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Transformare digitală și echipamente PNRAS</a:t>
            </a:r>
            <a:endParaRPr lang="en-US" sz="3150" dirty="0"/>
          </a:p>
        </p:txBody>
      </p:sp>
      <p:sp>
        <p:nvSpPr>
          <p:cNvPr id="5" name="Text 2"/>
          <p:cNvSpPr/>
          <p:nvPr/>
        </p:nvSpPr>
        <p:spPr>
          <a:xfrm>
            <a:off x="363426" y="914400"/>
            <a:ext cx="1151229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dirty="0">
                <a:solidFill>
                  <a:srgbClr val="B3B3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Modernizarea Școlii Gimnaziale „Octavian Goga” Rășinari prin finanțare strategică din Programul Național (2025-2026).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76250" y="1400175"/>
            <a:ext cx="3619500" cy="5076825"/>
          </a:xfrm>
          <a:prstGeom prst="roundRect">
            <a:avLst>
              <a:gd name="adj" fmla="val 2105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76250" y="1400175"/>
            <a:ext cx="0" cy="5076825"/>
          </a:xfrm>
          <a:prstGeom prst="line">
            <a:avLst/>
          </a:prstGeom>
          <a:noFill/>
          <a:ln w="28575">
            <a:solidFill>
              <a:srgbClr val="FF00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95325" y="1590675"/>
            <a:ext cx="333756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Finanțare strategică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96516" y="196215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0" name="Text 7"/>
          <p:cNvSpPr/>
          <p:nvPr/>
        </p:nvSpPr>
        <p:spPr>
          <a:xfrm>
            <a:off x="695325" y="1962150"/>
            <a:ext cx="3246120" cy="603504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Finanțare asigurată prin </a:t>
            </a:r>
            <a:r>
              <a:rPr lang="en-US" sz="112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Programul Național pentru Reducerea Abandonului Școlar</a:t>
            </a: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(PNRAS).</a:t>
            </a:r>
            <a:endParaRPr lang="en-US" sz="1125" dirty="0"/>
          </a:p>
        </p:txBody>
      </p:sp>
      <p:sp>
        <p:nvSpPr>
          <p:cNvPr id="11" name="Text 8"/>
          <p:cNvSpPr/>
          <p:nvPr/>
        </p:nvSpPr>
        <p:spPr>
          <a:xfrm>
            <a:off x="696516" y="2638425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2" name="Text 9"/>
          <p:cNvSpPr/>
          <p:nvPr/>
        </p:nvSpPr>
        <p:spPr>
          <a:xfrm>
            <a:off x="695325" y="2638425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Proiecte: F-PNRAS-2-3-2024-0087 și F-PNRAS-2-3-2024-0088m.</a:t>
            </a:r>
            <a:endParaRPr lang="en-US" sz="1125" dirty="0"/>
          </a:p>
        </p:txBody>
      </p:sp>
      <p:sp>
        <p:nvSpPr>
          <p:cNvPr id="13" name="Text 10"/>
          <p:cNvSpPr/>
          <p:nvPr/>
        </p:nvSpPr>
        <p:spPr>
          <a:xfrm>
            <a:off x="696516" y="3114675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4" name="Text 11"/>
          <p:cNvSpPr/>
          <p:nvPr/>
        </p:nvSpPr>
        <p:spPr>
          <a:xfrm>
            <a:off x="695325" y="3114675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Tranziție completă la sistemul de </a:t>
            </a:r>
            <a:r>
              <a:rPr lang="en-US" sz="112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 Digital</a:t>
            </a: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pentru eficientizarea evidenței școlare.</a:t>
            </a:r>
            <a:endParaRPr lang="en-US" sz="1125" dirty="0"/>
          </a:p>
        </p:txBody>
      </p:sp>
      <p:sp>
        <p:nvSpPr>
          <p:cNvPr id="15" name="Text 12"/>
          <p:cNvSpPr/>
          <p:nvPr/>
        </p:nvSpPr>
        <p:spPr>
          <a:xfrm>
            <a:off x="696516" y="3590925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6" name="Text 13"/>
          <p:cNvSpPr/>
          <p:nvPr/>
        </p:nvSpPr>
        <p:spPr>
          <a:xfrm>
            <a:off x="695325" y="3590925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Eficiență sporită în raportarea academică pentru toate structurile.</a:t>
            </a:r>
            <a:endParaRPr lang="en-US" sz="1125" dirty="0"/>
          </a:p>
        </p:txBody>
      </p:sp>
      <p:pic>
        <p:nvPicPr>
          <p:cNvPr id="17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48250" y="1400175"/>
            <a:ext cx="2095500" cy="20955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4286250" y="3686175"/>
            <a:ext cx="3619500" cy="2790825"/>
          </a:xfrm>
          <a:prstGeom prst="roundRect">
            <a:avLst>
              <a:gd name="adj" fmla="val 2730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5"/>
          <p:cNvSpPr/>
          <p:nvPr/>
        </p:nvSpPr>
        <p:spPr>
          <a:xfrm>
            <a:off x="4286250" y="3686175"/>
            <a:ext cx="0" cy="2790825"/>
          </a:xfrm>
          <a:prstGeom prst="line">
            <a:avLst/>
          </a:prstGeom>
          <a:noFill/>
          <a:ln w="28575">
            <a:solidFill>
              <a:srgbClr val="FF00F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4505325" y="3876675"/>
            <a:ext cx="333756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Instrumente interactive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4506516" y="424815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2" name="Text 18"/>
          <p:cNvSpPr/>
          <p:nvPr/>
        </p:nvSpPr>
        <p:spPr>
          <a:xfrm>
            <a:off x="4505325" y="424815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Achiziționarea de </a:t>
            </a:r>
            <a:r>
              <a:rPr lang="en-US" sz="112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boxe GBL interactive</a:t>
            </a: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cu microfoane pentru toate clasele.</a:t>
            </a:r>
            <a:endParaRPr lang="en-US" sz="1125" dirty="0"/>
          </a:p>
        </p:txBody>
      </p:sp>
      <p:sp>
        <p:nvSpPr>
          <p:cNvPr id="23" name="Text 19"/>
          <p:cNvSpPr/>
          <p:nvPr/>
        </p:nvSpPr>
        <p:spPr>
          <a:xfrm>
            <a:off x="4506516" y="472440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4" name="Text 20"/>
          <p:cNvSpPr/>
          <p:nvPr/>
        </p:nvSpPr>
        <p:spPr>
          <a:xfrm>
            <a:off x="4505325" y="472440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Implementarea tabletelor educaționale pentru a stimula implicarea elevilor.</a:t>
            </a:r>
            <a:endParaRPr lang="en-US" sz="1125" dirty="0"/>
          </a:p>
        </p:txBody>
      </p:sp>
      <p:sp>
        <p:nvSpPr>
          <p:cNvPr id="25" name="Text 21"/>
          <p:cNvSpPr/>
          <p:nvPr/>
        </p:nvSpPr>
        <p:spPr>
          <a:xfrm>
            <a:off x="4506516" y="520065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6" name="Text 22"/>
          <p:cNvSpPr/>
          <p:nvPr/>
        </p:nvSpPr>
        <p:spPr>
          <a:xfrm>
            <a:off x="4505325" y="520065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Instalarea ecranelor de proiecție mari și a videoproiectoarelor.</a:t>
            </a:r>
            <a:endParaRPr lang="en-US" sz="1125" dirty="0"/>
          </a:p>
        </p:txBody>
      </p:sp>
      <p:sp>
        <p:nvSpPr>
          <p:cNvPr id="27" name="Text 23"/>
          <p:cNvSpPr/>
          <p:nvPr/>
        </p:nvSpPr>
        <p:spPr>
          <a:xfrm>
            <a:off x="4506516" y="567690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8" name="Text 24"/>
          <p:cNvSpPr/>
          <p:nvPr/>
        </p:nvSpPr>
        <p:spPr>
          <a:xfrm>
            <a:off x="4505325" y="567690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Dotarea cu imprimante multifuncționale pentru gestionarea resurselor.</a:t>
            </a:r>
            <a:endParaRPr lang="en-US" sz="1125" dirty="0"/>
          </a:p>
        </p:txBody>
      </p:sp>
      <p:sp>
        <p:nvSpPr>
          <p:cNvPr id="29" name="Text 25"/>
          <p:cNvSpPr/>
          <p:nvPr/>
        </p:nvSpPr>
        <p:spPr>
          <a:xfrm>
            <a:off x="8096250" y="1400175"/>
            <a:ext cx="3619500" cy="5076825"/>
          </a:xfrm>
          <a:prstGeom prst="roundRect">
            <a:avLst>
              <a:gd name="adj" fmla="val 2105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Shape 26"/>
          <p:cNvSpPr/>
          <p:nvPr/>
        </p:nvSpPr>
        <p:spPr>
          <a:xfrm>
            <a:off x="8096250" y="1400175"/>
            <a:ext cx="0" cy="5076825"/>
          </a:xfrm>
          <a:prstGeom prst="line">
            <a:avLst/>
          </a:prstGeom>
          <a:noFill/>
          <a:ln w="28575">
            <a:solidFill>
              <a:srgbClr val="FF00FF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8315325" y="1590675"/>
            <a:ext cx="333756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Mediul de învățare</a:t>
            </a:r>
            <a:endParaRPr lang="en-US" sz="1800" dirty="0"/>
          </a:p>
        </p:txBody>
      </p:sp>
      <p:sp>
        <p:nvSpPr>
          <p:cNvPr id="32" name="Text 28"/>
          <p:cNvSpPr/>
          <p:nvPr/>
        </p:nvSpPr>
        <p:spPr>
          <a:xfrm>
            <a:off x="8316516" y="196215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3" name="Text 29"/>
          <p:cNvSpPr/>
          <p:nvPr/>
        </p:nvSpPr>
        <p:spPr>
          <a:xfrm>
            <a:off x="8315325" y="196215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Modernizarea ambelor campusuri școlare cu </a:t>
            </a:r>
            <a:r>
              <a:rPr lang="en-US" sz="112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infrastructură multimedia</a:t>
            </a: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25" dirty="0"/>
          </a:p>
        </p:txBody>
      </p:sp>
      <p:sp>
        <p:nvSpPr>
          <p:cNvPr id="34" name="Text 30"/>
          <p:cNvSpPr/>
          <p:nvPr/>
        </p:nvSpPr>
        <p:spPr>
          <a:xfrm>
            <a:off x="8316516" y="243840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5" name="Text 31"/>
          <p:cNvSpPr/>
          <p:nvPr/>
        </p:nvSpPr>
        <p:spPr>
          <a:xfrm>
            <a:off x="8315325" y="243840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Orientare către </a:t>
            </a:r>
            <a:r>
              <a:rPr lang="en-US" sz="112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pedagogia interactivă</a:t>
            </a: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și învățarea digitală centrată pe elev.</a:t>
            </a:r>
            <a:endParaRPr lang="en-US" sz="1125" dirty="0"/>
          </a:p>
        </p:txBody>
      </p:sp>
      <p:sp>
        <p:nvSpPr>
          <p:cNvPr id="36" name="Text 32"/>
          <p:cNvSpPr/>
          <p:nvPr/>
        </p:nvSpPr>
        <p:spPr>
          <a:xfrm>
            <a:off x="8316516" y="291465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7" name="Text 33"/>
          <p:cNvSpPr/>
          <p:nvPr/>
        </p:nvSpPr>
        <p:spPr>
          <a:xfrm>
            <a:off x="8315325" y="291465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Susținerea cadrelor didactice cu hardware avansat pentru predare.</a:t>
            </a:r>
            <a:endParaRPr lang="en-US" sz="1125" dirty="0"/>
          </a:p>
        </p:txBody>
      </p:sp>
      <p:sp>
        <p:nvSpPr>
          <p:cNvPr id="38" name="Text 34"/>
          <p:cNvSpPr/>
          <p:nvPr/>
        </p:nvSpPr>
        <p:spPr>
          <a:xfrm>
            <a:off x="8316516" y="3390900"/>
            <a:ext cx="91440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9" name="Text 35"/>
          <p:cNvSpPr/>
          <p:nvPr/>
        </p:nvSpPr>
        <p:spPr>
          <a:xfrm>
            <a:off x="8315325" y="3390900"/>
            <a:ext cx="3246120" cy="402336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Reducerea decalajului digital pentru grupurile de elevi vulnerabile.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75315" y="573360"/>
            <a:ext cx="8366760" cy="658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Management financiar și suport social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1809750" y="1308646"/>
            <a:ext cx="8622792" cy="5212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Gimnazială „Octavian Goga” Rășinari 2025-2026: Analiza execuției bugetare și impactul inițiativelor de nutriție și bunăstare materială asupra prezenței elevilor.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762000" y="2406997"/>
            <a:ext cx="5191125" cy="2314575"/>
          </a:xfrm>
          <a:prstGeom prst="roundRect">
            <a:avLst>
              <a:gd name="adj" fmla="val 6584"/>
            </a:avLst>
          </a:prstGeom>
          <a:solidFill>
            <a:srgbClr val="203A66"/>
          </a:solidFill>
          <a:ln w="9525">
            <a:solidFill>
              <a:srgbClr val="334D7A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1009650" y="2983260"/>
            <a:ext cx="4695825" cy="0"/>
          </a:xfrm>
          <a:prstGeom prst="line">
            <a:avLst/>
          </a:prstGeom>
          <a:noFill/>
          <a:ln w="9525">
            <a:solidFill>
              <a:srgbClr val="334D7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9650" y="2654647"/>
            <a:ext cx="4846320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Execuție Bugetară 2025 (Lei)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011734" y="3102322"/>
            <a:ext cx="1481328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Cheltuieli de personal:</a:t>
            </a:r>
            <a:endParaRPr lang="en-US" sz="1125" dirty="0"/>
          </a:p>
        </p:txBody>
      </p:sp>
      <p:sp>
        <p:nvSpPr>
          <p:cNvPr id="9" name="Text 6"/>
          <p:cNvSpPr/>
          <p:nvPr/>
        </p:nvSpPr>
        <p:spPr>
          <a:xfrm>
            <a:off x="5068565" y="3102322"/>
            <a:ext cx="694944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8.827.321</a:t>
            </a:r>
            <a:endParaRPr lang="en-US" sz="1125" dirty="0"/>
          </a:p>
        </p:txBody>
      </p:sp>
      <p:sp>
        <p:nvSpPr>
          <p:cNvPr id="10" name="Text 7"/>
          <p:cNvSpPr/>
          <p:nvPr/>
        </p:nvSpPr>
        <p:spPr>
          <a:xfrm>
            <a:off x="1009055" y="3388072"/>
            <a:ext cx="1316736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Materiale și servicii:</a:t>
            </a:r>
            <a:endParaRPr lang="en-US" sz="1125" dirty="0"/>
          </a:p>
        </p:txBody>
      </p:sp>
      <p:sp>
        <p:nvSpPr>
          <p:cNvPr id="11" name="Text 8"/>
          <p:cNvSpPr/>
          <p:nvPr/>
        </p:nvSpPr>
        <p:spPr>
          <a:xfrm>
            <a:off x="5190009" y="3388072"/>
            <a:ext cx="566928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895.253</a:t>
            </a:r>
            <a:endParaRPr lang="en-US" sz="1125" dirty="0"/>
          </a:p>
        </p:txBody>
      </p:sp>
      <p:sp>
        <p:nvSpPr>
          <p:cNvPr id="12" name="Text 9"/>
          <p:cNvSpPr/>
          <p:nvPr/>
        </p:nvSpPr>
        <p:spPr>
          <a:xfrm>
            <a:off x="1008831" y="3673822"/>
            <a:ext cx="1188720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Transferuri burse:</a:t>
            </a:r>
            <a:endParaRPr lang="en-US" sz="1125" dirty="0"/>
          </a:p>
        </p:txBody>
      </p:sp>
      <p:sp>
        <p:nvSpPr>
          <p:cNvPr id="13" name="Text 10"/>
          <p:cNvSpPr/>
          <p:nvPr/>
        </p:nvSpPr>
        <p:spPr>
          <a:xfrm>
            <a:off x="5190009" y="3673822"/>
            <a:ext cx="566928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815.327</a:t>
            </a:r>
            <a:endParaRPr lang="en-US" sz="1125" dirty="0"/>
          </a:p>
        </p:txBody>
      </p:sp>
      <p:sp>
        <p:nvSpPr>
          <p:cNvPr id="14" name="Text 11"/>
          <p:cNvSpPr/>
          <p:nvPr/>
        </p:nvSpPr>
        <p:spPr>
          <a:xfrm>
            <a:off x="1008385" y="3959572"/>
            <a:ext cx="1271016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Investiții de capital:</a:t>
            </a:r>
            <a:endParaRPr lang="en-US" sz="1125" dirty="0"/>
          </a:p>
        </p:txBody>
      </p:sp>
      <p:sp>
        <p:nvSpPr>
          <p:cNvPr id="15" name="Text 12"/>
          <p:cNvSpPr/>
          <p:nvPr/>
        </p:nvSpPr>
        <p:spPr>
          <a:xfrm>
            <a:off x="5627638" y="3959572"/>
            <a:ext cx="11887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125" dirty="0"/>
          </a:p>
        </p:txBody>
      </p:sp>
      <p:sp>
        <p:nvSpPr>
          <p:cNvPr id="16" name="Text 13"/>
          <p:cNvSpPr/>
          <p:nvPr/>
        </p:nvSpPr>
        <p:spPr>
          <a:xfrm>
            <a:off x="6238875" y="2406997"/>
            <a:ext cx="5191125" cy="2314575"/>
          </a:xfrm>
          <a:prstGeom prst="roundRect">
            <a:avLst>
              <a:gd name="adj" fmla="val 6584"/>
            </a:avLst>
          </a:prstGeom>
          <a:solidFill>
            <a:srgbClr val="203A66"/>
          </a:solidFill>
          <a:ln w="9525">
            <a:solidFill>
              <a:srgbClr val="334D7A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6486525" y="2983260"/>
            <a:ext cx="4695825" cy="0"/>
          </a:xfrm>
          <a:prstGeom prst="line">
            <a:avLst/>
          </a:prstGeom>
          <a:noFill/>
          <a:ln w="9525">
            <a:solidFill>
              <a:srgbClr val="334D7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86525" y="2654647"/>
            <a:ext cx="4846320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Inițiative Sociale și Nutriționale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6486525" y="3102322"/>
            <a:ext cx="4736592" cy="1371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Programul „Masă Sănătoasă”:</a:t>
            </a: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Sprijin integrat pentru toți elevii de la cursurile de zi.
 • </a:t>
            </a: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„Laptele și Cornul”:</a:t>
            </a: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Bază nutrițională pentru nivelurile primar și gimnazial.
 • </a:t>
            </a:r>
            <a:r>
              <a:rPr lang="en-US" sz="112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Rechizite școlare:</a:t>
            </a:r>
            <a:r>
              <a:rPr lang="en-US" sz="1125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Distribuție gratuită destinată elevilor din medii defavorizate.</a:t>
            </a:r>
            <a:endParaRPr lang="en-US" sz="1125" dirty="0"/>
          </a:p>
        </p:txBody>
      </p:sp>
      <p:sp>
        <p:nvSpPr>
          <p:cNvPr id="20" name="Text 17"/>
          <p:cNvSpPr/>
          <p:nvPr/>
        </p:nvSpPr>
        <p:spPr>
          <a:xfrm>
            <a:off x="762000" y="5305425"/>
            <a:ext cx="10668000" cy="981075"/>
          </a:xfrm>
          <a:prstGeom prst="roundRect">
            <a:avLst>
              <a:gd name="adj" fmla="val 11650"/>
            </a:avLst>
          </a:prstGeom>
          <a:solidFill>
            <a:srgbClr val="203A66">
              <a:alpha val="4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872776" y="5543550"/>
            <a:ext cx="3282696" cy="338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663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873133" y="5905500"/>
            <a:ext cx="3246120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kern="0" spc="7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BENEFICIARI LUNARI NUTRIȚIE</a:t>
            </a:r>
            <a:endParaRPr lang="en-US" sz="975" dirty="0"/>
          </a:p>
        </p:txBody>
      </p:sp>
      <p:sp>
        <p:nvSpPr>
          <p:cNvPr id="23" name="Text 20"/>
          <p:cNvSpPr/>
          <p:nvPr/>
        </p:nvSpPr>
        <p:spPr>
          <a:xfrm>
            <a:off x="4492276" y="5543550"/>
            <a:ext cx="3282696" cy="338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41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4492633" y="5905500"/>
            <a:ext cx="3246120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kern="0" spc="7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PACHETE RECHIZITE DISTRIBUITE</a:t>
            </a:r>
            <a:endParaRPr lang="en-US" sz="975" dirty="0"/>
          </a:p>
        </p:txBody>
      </p:sp>
      <p:sp>
        <p:nvSpPr>
          <p:cNvPr id="25" name="Text 22"/>
          <p:cNvSpPr/>
          <p:nvPr/>
        </p:nvSpPr>
        <p:spPr>
          <a:xfrm>
            <a:off x="8111776" y="5543550"/>
            <a:ext cx="3282696" cy="338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Peste 10.5M</a:t>
            </a:r>
            <a:endParaRPr lang="en-US" sz="2100" dirty="0"/>
          </a:p>
        </p:txBody>
      </p:sp>
      <p:sp>
        <p:nvSpPr>
          <p:cNvPr id="26" name="Text 23"/>
          <p:cNvSpPr/>
          <p:nvPr/>
        </p:nvSpPr>
        <p:spPr>
          <a:xfrm>
            <a:off x="8112133" y="5905500"/>
            <a:ext cx="3246120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75" kern="0" spc="7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BUGET TOTAL EXECUTAT (LEI)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909688"/>
            <a:ext cx="3758184" cy="30449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4785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Reorganizare instituțională strategică și proiecte internaționale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5334000" y="1128713"/>
            <a:ext cx="5905500" cy="1276350"/>
          </a:xfrm>
          <a:prstGeom prst="roundRect">
            <a:avLst>
              <a:gd name="adj" fmla="val 8955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5334000" y="1128713"/>
            <a:ext cx="0" cy="1276350"/>
          </a:xfrm>
          <a:prstGeom prst="line">
            <a:avLst/>
          </a:prstGeom>
          <a:noFill/>
          <a:ln w="28575">
            <a:solidFill>
              <a:srgbClr val="FF00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600700" y="1319213"/>
            <a:ext cx="5559552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REORGANIZARE ADMINISTRATIVĂ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600700" y="1614488"/>
            <a:ext cx="5440680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Începând cu 1 septembrie 2025,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S.P. Barcianu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fost absorbită de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Octavian Goga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conform Ordinului 5593/2025. Această fuziune răspunde evoluției populației școlare, optimizând resursele academice pentru anul 2025-2026.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334000" y="2595563"/>
            <a:ext cx="5905500" cy="1276350"/>
          </a:xfrm>
          <a:prstGeom prst="roundRect">
            <a:avLst>
              <a:gd name="adj" fmla="val 8955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5334000" y="2595563"/>
            <a:ext cx="0" cy="1276350"/>
          </a:xfrm>
          <a:prstGeom prst="line">
            <a:avLst/>
          </a:prstGeom>
          <a:noFill/>
          <a:ln w="28575">
            <a:solidFill>
              <a:srgbClr val="FF00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600700" y="2786063"/>
            <a:ext cx="5559552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SUCCESUL PROIECTELOR INTERNAȚIONALE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600700" y="3081338"/>
            <a:ext cx="5440680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S-a obținut proiectul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Erasmus+ „CLICK SAFE ACADEMY”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(ID: 2025-1-ISO1-KA210-SCH-00035661). Acest parteneriat global implică instituții din Italia, Turcia și Islanda pentru a promova excelența educațională transfrontalieră.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334000" y="4062412"/>
            <a:ext cx="5905500" cy="1476375"/>
          </a:xfrm>
          <a:prstGeom prst="roundRect">
            <a:avLst>
              <a:gd name="adj" fmla="val 7742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5334000" y="4062412"/>
            <a:ext cx="0" cy="1476375"/>
          </a:xfrm>
          <a:prstGeom prst="line">
            <a:avLst/>
          </a:prstGeom>
          <a:noFill/>
          <a:ln w="28575">
            <a:solidFill>
              <a:srgbClr val="FF00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600700" y="4252913"/>
            <a:ext cx="5559552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DEZVOLTARE INSTITUȚIONALĂ (PNRAS)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600700" y="4548188"/>
            <a:ext cx="5440680" cy="8046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S-au asigurat fonduri naționale critice prin contractele PNRAS: 
 • Octavian Goga Rășinari: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 nr. 9563
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• Sava Popovici Barcianu: </a:t>
            </a:r>
            <a:r>
              <a:rPr lang="en-US" sz="105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 nr. 9561
</a:t>
            </a:r>
            <a:r>
              <a:rPr lang="en-US" sz="1050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Ambele semnate la 14 aprilie 2025, pentru a sprijini infrastructura și rezultatele învățării.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image.png"/>
          <p:cNvPicPr>
            <a:picLocks noChangeAspect="1"/>
          </p:cNvPicPr>
          <p:nvPr/>
        </p:nvPicPr>
        <p:blipFill>
          <a:blip r:embed="rId4">
            <a:alphaModFix amt="40000"/>
          </a:blip>
          <a:srcRect/>
          <a:stretch/>
        </p:blipFill>
        <p:spPr>
          <a:xfrm>
            <a:off x="-952500" y="-952500"/>
            <a:ext cx="2857500" cy="2857500"/>
          </a:xfrm>
          <a:prstGeom prst="rect">
            <a:avLst/>
          </a:prstGeom>
        </p:spPr>
      </p:pic>
      <p:pic>
        <p:nvPicPr>
          <p:cNvPr id="5" name="Image 2" descr="image.png"/>
          <p:cNvPicPr>
            <a:picLocks noChangeAspect="1"/>
          </p:cNvPicPr>
          <p:nvPr/>
        </p:nvPicPr>
        <p:blipFill>
          <a:blip r:embed="rId5">
            <a:alphaModFix amt="40000"/>
          </a:blip>
          <a:srcRect/>
          <a:stretch/>
        </p:blipFill>
        <p:spPr>
          <a:xfrm>
            <a:off x="10287000" y="4953000"/>
            <a:ext cx="2857500" cy="2857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500" y="1902247"/>
            <a:ext cx="11393424" cy="557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Analiza Succesului Academic</a:t>
            </a:r>
            <a:endParaRPr lang="en-US" sz="3600" dirty="0"/>
          </a:p>
        </p:txBody>
      </p:sp>
      <p:sp>
        <p:nvSpPr>
          <p:cNvPr id="7" name="Text 2"/>
          <p:cNvSpPr/>
          <p:nvPr/>
        </p:nvSpPr>
        <p:spPr>
          <a:xfrm>
            <a:off x="571500" y="2453729"/>
            <a:ext cx="9573768" cy="5029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Raport 2025-2026: Sinteza performanțelor școlare pe structuri educaționale la Școala Gimnazială «Octavian Goga» Rășinari.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571500" y="3187154"/>
            <a:ext cx="3555950" cy="1767483"/>
          </a:xfrm>
          <a:prstGeom prst="roundRect">
            <a:avLst>
              <a:gd name="adj" fmla="val 6467"/>
            </a:avLst>
          </a:prstGeom>
          <a:solidFill>
            <a:srgbClr val="21232C">
              <a:alpha val="8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4"/>
          <p:cNvSpPr/>
          <p:nvPr/>
        </p:nvSpPr>
        <p:spPr>
          <a:xfrm>
            <a:off x="762000" y="3377654"/>
            <a:ext cx="381000" cy="381000"/>
          </a:xfrm>
          <a:prstGeom prst="roundRect">
            <a:avLst>
              <a:gd name="adj" fmla="val 960000"/>
            </a:avLst>
          </a:prstGeom>
          <a:solidFill>
            <a:srgbClr val="3E414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66775" y="3482429"/>
            <a:ext cx="171450" cy="17145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57226" y="3439567"/>
            <a:ext cx="1362456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Rate Globale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763563" y="3874815"/>
            <a:ext cx="3282696" cy="2377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Promovare generală: </a:t>
            </a:r>
            <a:r>
              <a:rPr lang="en-US" sz="12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94.58%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762000" y="4167187"/>
            <a:ext cx="317495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763563" y="4247108"/>
            <a:ext cx="3218688" cy="4297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Evoluție semnificativă față de </a:t>
            </a:r>
            <a:r>
              <a:rPr lang="en-US" sz="12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81.26%</a:t>
            </a: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în anul precedent.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317950" y="3187154"/>
            <a:ext cx="3556099" cy="1767483"/>
          </a:xfrm>
          <a:prstGeom prst="roundRect">
            <a:avLst>
              <a:gd name="adj" fmla="val 6467"/>
            </a:avLst>
          </a:prstGeom>
          <a:solidFill>
            <a:srgbClr val="21232C">
              <a:alpha val="8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0"/>
          <p:cNvSpPr/>
          <p:nvPr/>
        </p:nvSpPr>
        <p:spPr>
          <a:xfrm>
            <a:off x="4508450" y="3377654"/>
            <a:ext cx="381000" cy="381000"/>
          </a:xfrm>
          <a:prstGeom prst="roundRect">
            <a:avLst>
              <a:gd name="adj" fmla="val 960000"/>
            </a:avLst>
          </a:prstGeom>
          <a:solidFill>
            <a:srgbClr val="3E414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589413" y="3482429"/>
            <a:ext cx="219075" cy="17145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003602" y="3439567"/>
            <a:ext cx="1289304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Pe Structuri</a:t>
            </a:r>
            <a:endParaRPr lang="en-US" sz="1800" dirty="0"/>
          </a:p>
        </p:txBody>
      </p:sp>
      <p:sp>
        <p:nvSpPr>
          <p:cNvPr id="19" name="Text 12"/>
          <p:cNvSpPr/>
          <p:nvPr/>
        </p:nvSpPr>
        <p:spPr>
          <a:xfrm>
            <a:off x="4510088" y="3871913"/>
            <a:ext cx="3218688" cy="4297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Primar:</a:t>
            </a: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Goga 98%, Barcianu 94%, Prislop 90%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4510088" y="4336554"/>
            <a:ext cx="3218688" cy="4297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Gimnaziu:</a:t>
            </a: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Goga 95%, Barcianu 94%, Prislop 80%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8064550" y="3187154"/>
            <a:ext cx="3555950" cy="1767483"/>
          </a:xfrm>
          <a:prstGeom prst="roundRect">
            <a:avLst>
              <a:gd name="adj" fmla="val 6467"/>
            </a:avLst>
          </a:prstGeom>
          <a:solidFill>
            <a:srgbClr val="21232C">
              <a:alpha val="8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5"/>
          <p:cNvSpPr/>
          <p:nvPr/>
        </p:nvSpPr>
        <p:spPr>
          <a:xfrm>
            <a:off x="8255050" y="3377654"/>
            <a:ext cx="381000" cy="381000"/>
          </a:xfrm>
          <a:prstGeom prst="roundRect">
            <a:avLst>
              <a:gd name="adj" fmla="val 960000"/>
            </a:avLst>
          </a:prstGeom>
          <a:solidFill>
            <a:srgbClr val="3E414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5" descr="image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336012" y="3482429"/>
            <a:ext cx="219075" cy="17145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8750126" y="3439567"/>
            <a:ext cx="134416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Liberation Serif" pitchFamily="34" charset="0"/>
                <a:ea typeface="Liberation Serif" pitchFamily="34" charset="-122"/>
                <a:cs typeface="Liberation Serif" pitchFamily="34" charset="-120"/>
              </a:rPr>
              <a:t>Performanță</a:t>
            </a:r>
            <a:endParaRPr lang="en-US" sz="1800" dirty="0"/>
          </a:p>
        </p:txBody>
      </p:sp>
      <p:sp>
        <p:nvSpPr>
          <p:cNvPr id="25" name="Text 17"/>
          <p:cNvSpPr/>
          <p:nvPr/>
        </p:nvSpPr>
        <p:spPr>
          <a:xfrm>
            <a:off x="8253189" y="3874815"/>
            <a:ext cx="100584" cy="2377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0E0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</a:t>
            </a:r>
            <a:endParaRPr lang="en-US" sz="1200" dirty="0"/>
          </a:p>
        </p:txBody>
      </p:sp>
      <p:sp>
        <p:nvSpPr>
          <p:cNvPr id="26" name="Text 18"/>
          <p:cNvSpPr/>
          <p:nvPr/>
        </p:nvSpPr>
        <p:spPr>
          <a:xfrm>
            <a:off x="8256612" y="3874889"/>
            <a:ext cx="3282696" cy="237744"/>
          </a:xfrm>
          <a:prstGeom prst="rect">
            <a:avLst/>
          </a:prstGeom>
          <a:noFill/>
          <a:ln/>
        </p:spPr>
        <p:txBody>
          <a:bodyPr vert="horz" wrap="none" lIns="142875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180 Elevi:</a:t>
            </a: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Calificativ "Foarte Bine"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8253189" y="4107284"/>
            <a:ext cx="100584" cy="2377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0E0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8256612" y="4107359"/>
            <a:ext cx="3282696" cy="237744"/>
          </a:xfrm>
          <a:prstGeom prst="rect">
            <a:avLst/>
          </a:prstGeom>
          <a:noFill/>
          <a:ln/>
        </p:spPr>
        <p:txBody>
          <a:bodyPr vert="horz" wrap="none" lIns="142875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147 Elevi:</a:t>
            </a:r>
            <a:r>
              <a:rPr lang="en-US" sz="1200" dirty="0">
                <a:solidFill>
                  <a:srgbClr val="B3B3B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Calificativ "Bine"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8255050" y="4399806"/>
            <a:ext cx="317495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30" name="Text 22"/>
          <p:cNvSpPr/>
          <p:nvPr/>
        </p:nvSpPr>
        <p:spPr>
          <a:xfrm>
            <a:off x="8256612" y="4478834"/>
            <a:ext cx="3273552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Atenție:</a:t>
            </a:r>
            <a:r>
              <a:rPr lang="en-US" sz="1050" dirty="0">
                <a:solidFill>
                  <a:srgbClr val="FF666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20 elevi repetenți la nivel global.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91477" y="493514"/>
            <a:ext cx="7708392" cy="48463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Tendințe de performanță la examenele naționale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1571625" y="1026765"/>
            <a:ext cx="9098280" cy="484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3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Evaluarea rezultatelor la Evaluarea Națională (EN 8) pentru Școala Gimnazială „Octavian Goga” Rășinari (2025-2026), cu accent pe distribuția notelor și stabilitatea longitudinală.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19125" y="1790551"/>
            <a:ext cx="5357813" cy="2305050"/>
          </a:xfrm>
          <a:prstGeom prst="roundRect">
            <a:avLst>
              <a:gd name="adj" fmla="val 3306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866775" y="2376339"/>
            <a:ext cx="4862513" cy="0"/>
          </a:xfrm>
          <a:prstGeom prst="line">
            <a:avLst/>
          </a:prstGeom>
          <a:noFill/>
          <a:ln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4394" y="2038201"/>
            <a:ext cx="502920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Rezultate 2025-2026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4394" y="2495401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Rata de promovare a școlii: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81.8%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64394" y="2762101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la nivel județean: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83.5%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64394" y="3085951"/>
            <a:ext cx="491032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obține rezultate apropiate de media județului Sibiu, menținând un nivel academic competitiv.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215063" y="1790551"/>
            <a:ext cx="5357813" cy="2305050"/>
          </a:xfrm>
          <a:prstGeom prst="roundRect">
            <a:avLst>
              <a:gd name="adj" fmla="val 3306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6462713" y="2376339"/>
            <a:ext cx="4862513" cy="0"/>
          </a:xfrm>
          <a:prstGeom prst="line">
            <a:avLst/>
          </a:prstGeom>
          <a:noFill/>
          <a:ln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60331" y="2038201"/>
            <a:ext cx="502920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Istoricul ratei de promovare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60331" y="2495401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2021-2022: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91.18%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460331" y="2762101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2022-2023: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72.41%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460331" y="3028801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2023-2025: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88.46%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6460331" y="3352651"/>
            <a:ext cx="491032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observă modele de performanță constante, în ciuda fluctuațiilor dintre generațiile de elevi.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19125" y="4333726"/>
            <a:ext cx="5357813" cy="2028825"/>
          </a:xfrm>
          <a:prstGeom prst="roundRect">
            <a:avLst>
              <a:gd name="adj" fmla="val 3756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866775" y="4919514"/>
            <a:ext cx="4862513" cy="0"/>
          </a:xfrm>
          <a:prstGeom prst="line">
            <a:avLst/>
          </a:prstGeom>
          <a:noFill/>
          <a:ln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4394" y="4581376"/>
            <a:ext cx="502920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Performanța pe discipline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864394" y="5038576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Limba Română: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10 elevi (8-9.99), 3 (7-7.99), 6 (6-6.99)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64394" y="5305276"/>
            <a:ext cx="501091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Matematică: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5 elevi (9-9.99), 3 (8-8.99), 4 (7-7.99)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864394" y="5610076"/>
            <a:ext cx="4901184" cy="4023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Concentrare ridicată a notelor în intervalul mediu-superior pentru ambele discipline de bază.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215063" y="4333726"/>
            <a:ext cx="5357813" cy="2028825"/>
          </a:xfrm>
          <a:prstGeom prst="roundRect">
            <a:avLst>
              <a:gd name="adj" fmla="val 3756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6462713" y="4919514"/>
            <a:ext cx="4862513" cy="0"/>
          </a:xfrm>
          <a:prstGeom prst="line">
            <a:avLst/>
          </a:prstGeom>
          <a:noFill/>
          <a:ln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60331" y="4581376"/>
            <a:ext cx="502920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Stabilitate academică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6460331" y="5038576"/>
            <a:ext cx="4910328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menține o stabilitate academică remarcabilă în rezultatele EN 8, în ciuda schimbărilor demografice și organizaționale continue. Această reziliență asigură păstrarea standardelor de calitate a educației pe parcursul ciclurilor școlare.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1082576"/>
            <a:ext cx="5815584" cy="1097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Educație Specială și </a:t>
            </a:r>
            <a:endParaRPr lang="en-US" sz="3600" dirty="0"/>
          </a:p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Incluziune Socială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71500" y="2462213"/>
            <a:ext cx="5742432" cy="740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Asigurarea unui suport cuprinzător pentru </a:t>
            </a:r>
            <a:r>
              <a:rPr lang="en-US" sz="1275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de elevi cu Cerințe Educaționale Speciale (CES)</a:t>
            </a:r>
            <a:r>
              <a:rPr lang="en-US" sz="127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și grupuri dezavantajate prin ajutoare materiale, formare vocațională și programe sociale dedicate.</a:t>
            </a:r>
            <a:endParaRPr lang="en-US" sz="1275" dirty="0"/>
          </a:p>
        </p:txBody>
      </p:sp>
      <p:sp>
        <p:nvSpPr>
          <p:cNvPr id="5" name="Text 2"/>
          <p:cNvSpPr/>
          <p:nvPr/>
        </p:nvSpPr>
        <p:spPr>
          <a:xfrm>
            <a:off x="571500" y="3431381"/>
            <a:ext cx="137160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4A8A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62000" y="3431381"/>
            <a:ext cx="5550408" cy="347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Alocarea Burselor: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132 de beneficiari în total, incluzând categoriile Merit (33), Reziliență (10) și Socială (89).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71500" y="3888581"/>
            <a:ext cx="137160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4A8A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62000" y="3888581"/>
            <a:ext cx="5550408" cy="347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Suport Material: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Furnizarea de rechizite școlare gratuite și ajutoare pentru familiile cu venituri mici și familiile de romi.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71500" y="4345781"/>
            <a:ext cx="137160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4A8A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62000" y="4345781"/>
            <a:ext cx="5550408" cy="347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Formare Vocațională:</a:t>
            </a: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Parteneriate cu HEKS/EPER Elveția și AFOS pentru dezvoltarea extracurriculară.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71500" y="4898231"/>
            <a:ext cx="5695950" cy="878086"/>
          </a:xfrm>
          <a:prstGeom prst="rect">
            <a:avLst/>
          </a:prstGeom>
          <a:solidFill>
            <a:srgbClr val="4A8AF5">
              <a:alpha val="1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571500" y="4898231"/>
            <a:ext cx="0" cy="878086"/>
          </a:xfrm>
          <a:prstGeom prst="line">
            <a:avLst/>
          </a:prstGeom>
          <a:noFill/>
          <a:ln w="38100">
            <a:solidFill>
              <a:srgbClr val="4A8AF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52475" y="5041106"/>
            <a:ext cx="5522976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PARTENERIATE STRATEGICE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52475" y="5261074"/>
            <a:ext cx="5413248" cy="3749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Asociația „Toți pentru Școala Bucuriei” și proiectul HEKS/EPER „Prin educație spre vocație” oferă resurse esențiale și parcursuri vocaționale pentru succesul elevilor.</a:t>
            </a:r>
            <a:endParaRPr lang="en-US" sz="1050" dirty="0"/>
          </a:p>
        </p:txBody>
      </p:sp>
      <p:pic>
        <p:nvPicPr>
          <p:cNvPr id="15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57975" y="1524000"/>
            <a:ext cx="495300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52500" y="1571625"/>
            <a:ext cx="4953000" cy="4762500"/>
          </a:xfrm>
          <a:prstGeom prst="roundRect">
            <a:avLst>
              <a:gd name="adj" fmla="val 16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1247775" y="1866900"/>
            <a:ext cx="4507992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Triumf academic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247775" y="2200275"/>
            <a:ext cx="4407408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Elevii școlii „Octavian Goga” au obținut premii I la concursul regional de geografie „Micul Geograf”, cu performanțe remarcabile ale elevilor Iosefina Coșuleț și Sofia Bobolea, demonstrând stăpânirea materiei.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247775" y="3381375"/>
            <a:ext cx="4507992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Recunoaștere literară și artistică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247775" y="3714750"/>
            <a:ext cx="4407408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 în cadrul concursului „La noi... cu Octavian Goga”: Iulia Gușterițan a obținut Premiul I la Desen, în timp ce Melissa Dăncășiu a câștigat Premiul I la Traducere, reflectând diversitatea creativă.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247775" y="4895850"/>
            <a:ext cx="4507992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Mentorat dedicat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47775" y="5229225"/>
            <a:ext cx="440740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Aceste realizări remarcabile ale elevilor sunt o dovadă directă a implicării și coordonării experte oferite de cadrele noastre didactice dedicate pe parcursul anului școlar 2025-2026.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86500" y="1571625"/>
            <a:ext cx="4953000" cy="4762500"/>
          </a:xfrm>
          <a:prstGeom prst="roundRect">
            <a:avLst>
              <a:gd name="adj" fmla="val 16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6581775" y="1866900"/>
            <a:ext cx="4507992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Dominarea sporturilor de echipă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581775" y="2200275"/>
            <a:ext cx="440740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victorie răsunătoare la „Zilele Sportive Rășinari 2025”, unde ambele echipe de fotbal, primar și gimnaziu, au ocupat locul I în fața competitorilor regionali.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581775" y="3152775"/>
            <a:ext cx="4507992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Excelență în ciclism și atletism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581775" y="3486150"/>
            <a:ext cx="4407408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„Cupa Bike Rășinari” a adus numeroase clasări pe podium pentru elevii noștri la diverse categorii de vârstă. Succese suplimentare au fost înregistrate la cros, baschet, șah și tenis de masă.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581775" y="4667250"/>
            <a:ext cx="4507992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Dezvoltarea holistică a elevului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581775" y="5000625"/>
            <a:ext cx="440740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continuă să pună accent pe o abordare echilibrată a educației, încurajând talentul nu doar în sala de clasă, ci și în diverse arene sportive și culturale din cadrul comunității.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98634" y="573360"/>
            <a:ext cx="11320272" cy="6583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Excelență extracurriculară și competiții școlare</a:t>
            </a:r>
            <a:endParaRPr lang="en-US" sz="3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62000" y="1540966"/>
            <a:ext cx="10668000" cy="0"/>
          </a:xfrm>
          <a:prstGeom prst="line">
            <a:avLst/>
          </a:prstGeom>
          <a:noFill/>
          <a:ln w="19050">
            <a:solidFill>
              <a:srgbClr val="00E0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62000" y="475208"/>
            <a:ext cx="10771632" cy="9692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Activități educative și extracurriculare — o activitate bogată și diversă</a:t>
            </a:r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762000" y="1695152"/>
            <a:ext cx="9646920" cy="484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 parcursul anului școlar 2025-2026 s-au desfășurat foarte multe activități educative și extracurriculare, cu implicarea deosebită a elevilor și a cadrelor didactice, reflectând un mediu școlar dinamic și orientat către dezvoltarea integrală a tinerilor.</a:t>
            </a:r>
            <a:endParaRPr lang="en-US" sz="1350" dirty="0"/>
          </a:p>
        </p:txBody>
      </p:sp>
      <p:pic>
        <p:nvPicPr>
          <p:cNvPr id="7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1050" y="2477988"/>
            <a:ext cx="2486025" cy="1866900"/>
          </a:xfrm>
          <a:prstGeom prst="rect">
            <a:avLst/>
          </a:prstGeom>
        </p:spPr>
      </p:pic>
      <p:pic>
        <p:nvPicPr>
          <p:cNvPr id="8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95675" y="2477988"/>
            <a:ext cx="2486025" cy="1866900"/>
          </a:xfrm>
          <a:prstGeom prst="rect">
            <a:avLst/>
          </a:prstGeom>
        </p:spPr>
      </p:pic>
      <p:pic>
        <p:nvPicPr>
          <p:cNvPr id="9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10300" y="2477988"/>
            <a:ext cx="2486025" cy="1866900"/>
          </a:xfrm>
          <a:prstGeom prst="rect">
            <a:avLst/>
          </a:prstGeom>
        </p:spPr>
      </p:pic>
      <p:pic>
        <p:nvPicPr>
          <p:cNvPr id="10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924925" y="2477988"/>
            <a:ext cx="2486025" cy="1866900"/>
          </a:xfrm>
          <a:prstGeom prst="rect">
            <a:avLst/>
          </a:prstGeom>
        </p:spPr>
      </p:pic>
      <p:pic>
        <p:nvPicPr>
          <p:cNvPr id="11" name="Image 5" descr="image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81050" y="4573488"/>
            <a:ext cx="2486025" cy="1866900"/>
          </a:xfrm>
          <a:prstGeom prst="rect">
            <a:avLst/>
          </a:prstGeom>
        </p:spPr>
      </p:pic>
      <p:pic>
        <p:nvPicPr>
          <p:cNvPr id="12" name="Image 6" descr="image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95675" y="4573488"/>
            <a:ext cx="2486025" cy="1866900"/>
          </a:xfrm>
          <a:prstGeom prst="rect">
            <a:avLst/>
          </a:prstGeom>
        </p:spPr>
      </p:pic>
      <p:pic>
        <p:nvPicPr>
          <p:cNvPr id="13" name="Image 7" descr="image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210300" y="4573488"/>
            <a:ext cx="2486025" cy="1866900"/>
          </a:xfrm>
          <a:prstGeom prst="rect">
            <a:avLst/>
          </a:prstGeom>
        </p:spPr>
      </p:pic>
      <p:pic>
        <p:nvPicPr>
          <p:cNvPr id="14" name="Image 8" descr="image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8924925" y="4573488"/>
            <a:ext cx="2486025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52500" y="571500"/>
            <a:ext cx="0" cy="959941"/>
          </a:xfrm>
          <a:prstGeom prst="line">
            <a:avLst/>
          </a:prstGeom>
          <a:noFill/>
          <a:ln w="47625">
            <a:solidFill>
              <a:srgbClr val="00E0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90625" y="570458"/>
            <a:ext cx="10149840" cy="9692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Activități educative și extracurriculare — o activitate bogată și diversă (continuare)</a:t>
            </a:r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952500" y="1720007"/>
            <a:ext cx="9573768" cy="5577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Această selecție ilustrează diversitatea proiectelor desfășurate în anul școlar 2025-2026, evidențiind creativitatea elevilor noștri și dedicarea cadrelor didactice în formarea unor competențe care transcend spațiul formal al clasei.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952500" y="25562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1550" y="2575322"/>
            <a:ext cx="2390775" cy="1866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571875" y="25562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590925" y="2575322"/>
            <a:ext cx="2390775" cy="18669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91250" y="25562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10300" y="2575322"/>
            <a:ext cx="2390775" cy="18669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810625" y="25562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829675" y="2575322"/>
            <a:ext cx="2390775" cy="18669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52500" y="46517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5" descr="image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71550" y="4670822"/>
            <a:ext cx="2390775" cy="186690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3571875" y="46517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8" name="Image 6" descr="image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590925" y="4670822"/>
            <a:ext cx="2390775" cy="186690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191250" y="4651772"/>
            <a:ext cx="2428875" cy="1905000"/>
          </a:xfrm>
          <a:prstGeom prst="roundRect">
            <a:avLst>
              <a:gd name="adj" fmla="val 4000"/>
            </a:avLst>
          </a:prstGeom>
          <a:solidFill>
            <a:srgbClr val="FFFFFF">
              <a:alpha val="5000"/>
            </a:srgbClr>
          </a:solidFill>
          <a:ln w="19050">
            <a:solidFill>
              <a:srgbClr val="00E0FF">
                <a:alpha val="3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7" descr="image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210300" y="4670822"/>
            <a:ext cx="2390775" cy="1866900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8810625" y="4651772"/>
            <a:ext cx="2428875" cy="1905000"/>
          </a:xfrm>
          <a:prstGeom prst="roundRect">
            <a:avLst>
              <a:gd name="adj" fmla="val 4000"/>
            </a:avLst>
          </a:prstGeom>
          <a:noFill/>
          <a:ln w="9525">
            <a:solidFill>
              <a:srgbClr val="00E0FF">
                <a:alpha val="1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2"/>
          <p:cNvSpPr/>
          <p:nvPr/>
        </p:nvSpPr>
        <p:spPr>
          <a:xfrm>
            <a:off x="9453488" y="5537597"/>
            <a:ext cx="1197864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080"/>
              </a:lnSpc>
              <a:buNone/>
            </a:pPr>
            <a:r>
              <a:rPr lang="en-US" sz="900" dirty="0">
                <a:solidFill>
                  <a:srgbClr val="FFFFFF">
                    <a:alpha val="2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Școala Octavian Goga</a:t>
            </a:r>
            <a:endParaRPr lang="en-US" sz="900" dirty="0"/>
          </a:p>
        </p:txBody>
      </p:sp>
      <p:sp>
        <p:nvSpPr>
          <p:cNvPr id="23" name="Text 13"/>
          <p:cNvSpPr/>
          <p:nvPr/>
        </p:nvSpPr>
        <p:spPr>
          <a:xfrm>
            <a:off x="10210651" y="6324600"/>
            <a:ext cx="108813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150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PAGINA 2 / 2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304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40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52500" y="569565"/>
            <a:ext cx="10616184" cy="6126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Concursul «Bike Challenge Rășinari»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952500" y="1310580"/>
            <a:ext cx="0" cy="571500"/>
          </a:xfrm>
          <a:prstGeom prst="line">
            <a:avLst/>
          </a:prstGeom>
          <a:noFill/>
          <a:ln w="38100">
            <a:solidFill>
              <a:srgbClr val="00E0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1100" y="1310580"/>
            <a:ext cx="10113264" cy="5760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Acesta este un proiect </a:t>
            </a:r>
            <a:r>
              <a:rPr lang="en-US" sz="1500" b="1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sportiv-educativ</a:t>
            </a:r>
            <a:r>
              <a:rPr lang="en-US" sz="15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finanțat de Consiliul Local Rășinari, la care au participat elevii școlii, promovând mișcarea în aer liber și spiritul de competiție.</a:t>
            </a:r>
            <a:endParaRPr lang="en-US" sz="1500" dirty="0"/>
          </a:p>
        </p:txBody>
      </p:sp>
      <p:pic>
        <p:nvPicPr>
          <p:cNvPr id="7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62025" y="2272605"/>
            <a:ext cx="3286125" cy="3600450"/>
          </a:xfrm>
          <a:prstGeom prst="rect">
            <a:avLst/>
          </a:prstGeom>
        </p:spPr>
      </p:pic>
      <p:pic>
        <p:nvPicPr>
          <p:cNvPr id="8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454426" y="2272605"/>
            <a:ext cx="3286125" cy="3600450"/>
          </a:xfrm>
          <a:prstGeom prst="rect">
            <a:avLst/>
          </a:prstGeom>
        </p:spPr>
      </p:pic>
      <p:pic>
        <p:nvPicPr>
          <p:cNvPr id="9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46975" y="2272605"/>
            <a:ext cx="3286125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82860" y="389558"/>
            <a:ext cx="9537192" cy="5577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Analiză instituțională: Puncte tari și riscuri viitoare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1903259" y="989558"/>
            <a:ext cx="8430768" cy="274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35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 SWOT: Poziția strategică a Școlii Gimnaziale «Octavian Goga» Rășinari la finalul ciclului 2025-2026.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19125" y="1514326"/>
            <a:ext cx="5381625" cy="2381250"/>
          </a:xfrm>
          <a:prstGeom prst="roundRect">
            <a:avLst>
              <a:gd name="adj" fmla="val 32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866775" y="1761976"/>
            <a:ext cx="504748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PUNCTE TARI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67966" y="211202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8" name="Text 5"/>
          <p:cNvSpPr/>
          <p:nvPr/>
        </p:nvSpPr>
        <p:spPr>
          <a:xfrm>
            <a:off x="866775" y="211440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didactic înalt calificat (98,11%), asigurând stabilitatea procesului de predare.</a:t>
            </a:r>
            <a:endParaRPr lang="en-US" sz="1125" dirty="0"/>
          </a:p>
        </p:txBody>
      </p:sp>
      <p:sp>
        <p:nvSpPr>
          <p:cNvPr id="9" name="Text 6"/>
          <p:cNvSpPr/>
          <p:nvPr/>
        </p:nvSpPr>
        <p:spPr>
          <a:xfrm>
            <a:off x="867966" y="2597795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0" name="Text 7"/>
          <p:cNvSpPr/>
          <p:nvPr/>
        </p:nvSpPr>
        <p:spPr>
          <a:xfrm>
            <a:off x="866775" y="2600176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Accesarea unor finanțări semnificative prin proiectele PNRAS și Erasmus+.</a:t>
            </a:r>
            <a:endParaRPr lang="en-US" sz="1125" dirty="0"/>
          </a:p>
        </p:txBody>
      </p:sp>
      <p:sp>
        <p:nvSpPr>
          <p:cNvPr id="11" name="Text 8"/>
          <p:cNvSpPr/>
          <p:nvPr/>
        </p:nvSpPr>
        <p:spPr>
          <a:xfrm>
            <a:off x="867966" y="308357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2" name="Text 9"/>
          <p:cNvSpPr/>
          <p:nvPr/>
        </p:nvSpPr>
        <p:spPr>
          <a:xfrm>
            <a:off x="866775" y="308595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 eficient care a condus la îmbunătățirea calității educației și a stabilității organizaționale.</a:t>
            </a:r>
            <a:endParaRPr lang="en-US" sz="1125" dirty="0"/>
          </a:p>
        </p:txBody>
      </p:sp>
      <p:sp>
        <p:nvSpPr>
          <p:cNvPr id="13" name="Text 10"/>
          <p:cNvSpPr/>
          <p:nvPr/>
        </p:nvSpPr>
        <p:spPr>
          <a:xfrm>
            <a:off x="6191250" y="1514326"/>
            <a:ext cx="5381625" cy="2381250"/>
          </a:xfrm>
          <a:prstGeom prst="roundRect">
            <a:avLst>
              <a:gd name="adj" fmla="val 32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6438900" y="1761976"/>
            <a:ext cx="504748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PUNCTE SLABE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440091" y="211202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6" name="Text 13"/>
          <p:cNvSpPr/>
          <p:nvPr/>
        </p:nvSpPr>
        <p:spPr>
          <a:xfrm>
            <a:off x="6438900" y="211440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Resurse materiale limitate care îngreunează modernizarea facilităților și a mediilor de învățare.</a:t>
            </a:r>
            <a:endParaRPr lang="en-US" sz="1125" dirty="0"/>
          </a:p>
        </p:txBody>
      </p:sp>
      <p:sp>
        <p:nvSpPr>
          <p:cNvPr id="17" name="Text 14"/>
          <p:cNvSpPr/>
          <p:nvPr/>
        </p:nvSpPr>
        <p:spPr>
          <a:xfrm>
            <a:off x="6440091" y="2597795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18" name="Text 15"/>
          <p:cNvSpPr/>
          <p:nvPr/>
        </p:nvSpPr>
        <p:spPr>
          <a:xfrm>
            <a:off x="6438900" y="2600176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Potențial neexploatat pe deplin pentru dezvoltarea instituțională extinsă și noi fluxuri de finanțare externă.</a:t>
            </a:r>
            <a:endParaRPr lang="en-US" sz="1125" dirty="0"/>
          </a:p>
        </p:txBody>
      </p:sp>
      <p:sp>
        <p:nvSpPr>
          <p:cNvPr id="19" name="Text 16"/>
          <p:cNvSpPr/>
          <p:nvPr/>
        </p:nvSpPr>
        <p:spPr>
          <a:xfrm>
            <a:off x="619125" y="4086076"/>
            <a:ext cx="5381625" cy="2381250"/>
          </a:xfrm>
          <a:prstGeom prst="roundRect">
            <a:avLst>
              <a:gd name="adj" fmla="val 32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866775" y="4333726"/>
            <a:ext cx="504748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OPORTUNITĂȚI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867966" y="468377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2" name="Text 19"/>
          <p:cNvSpPr/>
          <p:nvPr/>
        </p:nvSpPr>
        <p:spPr>
          <a:xfrm>
            <a:off x="866775" y="468615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Utilizarea resurselor PNRR pentru noi inițiative de infrastructură și digitalizare.</a:t>
            </a:r>
            <a:endParaRPr lang="en-US" sz="1125" dirty="0"/>
          </a:p>
        </p:txBody>
      </p:sp>
      <p:sp>
        <p:nvSpPr>
          <p:cNvPr id="23" name="Text 20"/>
          <p:cNvSpPr/>
          <p:nvPr/>
        </p:nvSpPr>
        <p:spPr>
          <a:xfrm>
            <a:off x="867966" y="5169545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4" name="Text 21"/>
          <p:cNvSpPr/>
          <p:nvPr/>
        </p:nvSpPr>
        <p:spPr>
          <a:xfrm>
            <a:off x="866775" y="5171926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Extinderea ofertei educaționale, inclusiv studierea limbii germane pentru clasele V-VIII.</a:t>
            </a:r>
            <a:endParaRPr lang="en-US" sz="1125" dirty="0"/>
          </a:p>
        </p:txBody>
      </p:sp>
      <p:sp>
        <p:nvSpPr>
          <p:cNvPr id="25" name="Text 22"/>
          <p:cNvSpPr/>
          <p:nvPr/>
        </p:nvSpPr>
        <p:spPr>
          <a:xfrm>
            <a:off x="867966" y="565532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26" name="Text 23"/>
          <p:cNvSpPr/>
          <p:nvPr/>
        </p:nvSpPr>
        <p:spPr>
          <a:xfrm>
            <a:off x="866775" y="565770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Integrarea sistemului avansat de catalog digital pentru o monitorizare mai eficientă.</a:t>
            </a:r>
            <a:endParaRPr lang="en-US" sz="1125" dirty="0"/>
          </a:p>
        </p:txBody>
      </p:sp>
      <p:sp>
        <p:nvSpPr>
          <p:cNvPr id="27" name="Text 24"/>
          <p:cNvSpPr/>
          <p:nvPr/>
        </p:nvSpPr>
        <p:spPr>
          <a:xfrm>
            <a:off x="6191250" y="4086076"/>
            <a:ext cx="5381625" cy="2381250"/>
          </a:xfrm>
          <a:prstGeom prst="roundRect">
            <a:avLst>
              <a:gd name="adj" fmla="val 32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6438900" y="4333726"/>
            <a:ext cx="5047488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70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AMENINȚĂRI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6440091" y="468377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0" name="Text 27"/>
          <p:cNvSpPr/>
          <p:nvPr/>
        </p:nvSpPr>
        <p:spPr>
          <a:xfrm>
            <a:off x="6438900" y="468615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Provocări generate de reducerea resurselor bugetare la nivel național și local.</a:t>
            </a:r>
            <a:endParaRPr lang="en-US" sz="1125" dirty="0"/>
          </a:p>
        </p:txBody>
      </p:sp>
      <p:sp>
        <p:nvSpPr>
          <p:cNvPr id="31" name="Text 28"/>
          <p:cNvSpPr/>
          <p:nvPr/>
        </p:nvSpPr>
        <p:spPr>
          <a:xfrm>
            <a:off x="6440091" y="5169545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2" name="Text 29"/>
          <p:cNvSpPr/>
          <p:nvPr/>
        </p:nvSpPr>
        <p:spPr>
          <a:xfrm>
            <a:off x="6438900" y="5171926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Impactul potențial al motivației financiare scăzute asupra angajamentului, performanței și retenției personalului.</a:t>
            </a:r>
            <a:endParaRPr lang="en-US" sz="1125" dirty="0"/>
          </a:p>
        </p:txBody>
      </p:sp>
      <p:sp>
        <p:nvSpPr>
          <p:cNvPr id="33" name="Text 30"/>
          <p:cNvSpPr/>
          <p:nvPr/>
        </p:nvSpPr>
        <p:spPr>
          <a:xfrm>
            <a:off x="6440091" y="5655320"/>
            <a:ext cx="9144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25" dirty="0"/>
          </a:p>
        </p:txBody>
      </p:sp>
      <p:sp>
        <p:nvSpPr>
          <p:cNvPr id="34" name="Text 31"/>
          <p:cNvSpPr/>
          <p:nvPr/>
        </p:nvSpPr>
        <p:spPr>
          <a:xfrm>
            <a:off x="6438900" y="5657701"/>
            <a:ext cx="4928616" cy="429768"/>
          </a:xfrm>
          <a:prstGeom prst="rect">
            <a:avLst/>
          </a:prstGeom>
          <a:noFill/>
          <a:ln/>
        </p:spPr>
        <p:txBody>
          <a:bodyPr vert="horz" wrap="square" lIns="142875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Schimbări socio-economice externe care afectează stabilitatea numărului de elevi înscriși.</a:t>
            </a:r>
            <a:endParaRPr lang="en-US" sz="11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52500" y="1007194"/>
            <a:ext cx="10625328" cy="6858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4860"/>
              </a:lnSpc>
              <a:buNone/>
            </a:pPr>
            <a:r>
              <a:rPr lang="en-US" sz="405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Perspective viitoare și concluzii strategice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952500" y="2101602"/>
            <a:ext cx="10552176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Realizări academice și evoluția managementului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52500" y="2432893"/>
            <a:ext cx="10332720" cy="7955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2040"/>
              </a:lnSpc>
              <a:buNone/>
            </a:pPr>
            <a:r>
              <a:rPr lang="en-US" sz="127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Anul școlar 2025-2026 se încheie cu realizări solide, evidențiate de o </a:t>
            </a:r>
            <a:r>
              <a:rPr lang="en-US" sz="1275" dirty="0">
                <a:solidFill>
                  <a:srgbClr val="00E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rată de promovare globală de 93%</a:t>
            </a:r>
            <a:r>
              <a:rPr lang="en-US" sz="127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Acest succes reflectă o schimbare strategică către un stil de management modern, centrat pe elev, și integrarea armonioasă a instrumentelor digitale, inclusiv a catalogului electronic la nivelul întregii școli.</a:t>
            </a:r>
            <a:endParaRPr lang="en-US" sz="1275" dirty="0"/>
          </a:p>
        </p:txBody>
      </p:sp>
      <p:sp>
        <p:nvSpPr>
          <p:cNvPr id="6" name="Text 3"/>
          <p:cNvSpPr/>
          <p:nvPr/>
        </p:nvSpPr>
        <p:spPr>
          <a:xfrm>
            <a:off x="952500" y="3554760"/>
            <a:ext cx="10552176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Premise strategice pentru îmbunătățire continuă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52500" y="3886051"/>
            <a:ext cx="10332720" cy="7863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2040"/>
              </a:lnSpc>
              <a:buNone/>
            </a:pPr>
            <a:r>
              <a:rPr lang="en-US" sz="127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Privind spre viitor, Școala Gimnazială „Octavian Goga” Rășinari este pregătită pentru o perfecționare sistematică. Eforturile viitoare vor prioritiza eradicarea totală a analfabetismului funcțional și creșterea calității resurselor media, asigurându-se că infrastructura educațională răspunde standardelor digitale în continuă evoluție.</a:t>
            </a:r>
            <a:endParaRPr lang="en-US" sz="1275" dirty="0"/>
          </a:p>
        </p:txBody>
      </p:sp>
      <p:sp>
        <p:nvSpPr>
          <p:cNvPr id="8" name="Text 5"/>
          <p:cNvSpPr/>
          <p:nvPr/>
        </p:nvSpPr>
        <p:spPr>
          <a:xfrm>
            <a:off x="952500" y="4998393"/>
            <a:ext cx="10552176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E0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Construirea unui mediu de învățare dinamic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52500" y="5333554"/>
            <a:ext cx="10332720" cy="5212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2040"/>
              </a:lnSpc>
              <a:buNone/>
            </a:pPr>
            <a:r>
              <a:rPr lang="en-US" sz="1275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Aceste directive strategice vizează crearea unui mediu mai incluziv și mai dinamic pentru următoarele cicluri academice. Construind pe fundațiile solide ale raportului din 2025-2026, instituția își reafirmă angajamentul față de excelență în peisajul educațional local și regional.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2516</Words>
  <Application>Microsoft Office PowerPoint</Application>
  <PresentationFormat>Widescreen</PresentationFormat>
  <Paragraphs>326</Paragraphs>
  <Slides>29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Liberation Sans</vt:lpstr>
      <vt:lpstr>Liberation Serif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EVALUARE NAȚIONALĂ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百度文库 v1.0.0</dc:creator>
  <cp:lastModifiedBy>user</cp:lastModifiedBy>
  <cp:revision>7</cp:revision>
  <dcterms:created xsi:type="dcterms:W3CDTF">2026-09-21T14:36:52Z</dcterms:created>
  <dcterms:modified xsi:type="dcterms:W3CDTF">2026-09-24T07:32:29Z</dcterms:modified>
</cp:coreProperties>
</file>